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06"/>
  </p:notesMasterIdLst>
  <p:sldIdLst>
    <p:sldId id="763" r:id="rId2"/>
    <p:sldId id="256" r:id="rId3"/>
    <p:sldId id="778" r:id="rId4"/>
    <p:sldId id="723" r:id="rId5"/>
    <p:sldId id="724" r:id="rId6"/>
    <p:sldId id="782" r:id="rId7"/>
    <p:sldId id="718" r:id="rId8"/>
    <p:sldId id="783" r:id="rId9"/>
    <p:sldId id="725" r:id="rId10"/>
    <p:sldId id="776" r:id="rId11"/>
    <p:sldId id="784" r:id="rId12"/>
    <p:sldId id="785" r:id="rId13"/>
    <p:sldId id="786" r:id="rId14"/>
    <p:sldId id="788" r:id="rId15"/>
    <p:sldId id="787" r:id="rId16"/>
    <p:sldId id="789" r:id="rId17"/>
    <p:sldId id="794" r:id="rId18"/>
    <p:sldId id="717" r:id="rId19"/>
    <p:sldId id="790" r:id="rId20"/>
    <p:sldId id="779" r:id="rId21"/>
    <p:sldId id="674" r:id="rId22"/>
    <p:sldId id="676" r:id="rId23"/>
    <p:sldId id="792" r:id="rId24"/>
    <p:sldId id="795" r:id="rId25"/>
    <p:sldId id="793" r:id="rId26"/>
    <p:sldId id="791" r:id="rId27"/>
    <p:sldId id="713" r:id="rId28"/>
    <p:sldId id="796" r:id="rId29"/>
    <p:sldId id="766" r:id="rId30"/>
    <p:sldId id="797" r:id="rId31"/>
    <p:sldId id="798" r:id="rId32"/>
    <p:sldId id="799" r:id="rId33"/>
    <p:sldId id="801" r:id="rId34"/>
    <p:sldId id="800" r:id="rId35"/>
    <p:sldId id="802" r:id="rId36"/>
    <p:sldId id="808" r:id="rId37"/>
    <p:sldId id="804" r:id="rId38"/>
    <p:sldId id="805" r:id="rId39"/>
    <p:sldId id="806" r:id="rId40"/>
    <p:sldId id="807" r:id="rId41"/>
    <p:sldId id="818" r:id="rId42"/>
    <p:sldId id="819" r:id="rId43"/>
    <p:sldId id="820" r:id="rId44"/>
    <p:sldId id="764" r:id="rId45"/>
    <p:sldId id="813" r:id="rId46"/>
    <p:sldId id="814" r:id="rId47"/>
    <p:sldId id="812" r:id="rId48"/>
    <p:sldId id="816" r:id="rId49"/>
    <p:sldId id="810" r:id="rId50"/>
    <p:sldId id="811" r:id="rId51"/>
    <p:sldId id="722" r:id="rId52"/>
    <p:sldId id="714" r:id="rId53"/>
    <p:sldId id="727" r:id="rId54"/>
    <p:sldId id="728" r:id="rId55"/>
    <p:sldId id="729" r:id="rId56"/>
    <p:sldId id="730" r:id="rId57"/>
    <p:sldId id="731" r:id="rId58"/>
    <p:sldId id="821" r:id="rId59"/>
    <p:sldId id="822" r:id="rId60"/>
    <p:sldId id="823" r:id="rId61"/>
    <p:sldId id="746" r:id="rId62"/>
    <p:sldId id="742" r:id="rId63"/>
    <p:sldId id="741" r:id="rId64"/>
    <p:sldId id="737" r:id="rId65"/>
    <p:sldId id="747" r:id="rId66"/>
    <p:sldId id="743" r:id="rId67"/>
    <p:sldId id="739" r:id="rId68"/>
    <p:sldId id="740" r:id="rId69"/>
    <p:sldId id="733" r:id="rId70"/>
    <p:sldId id="748" r:id="rId71"/>
    <p:sldId id="749" r:id="rId72"/>
    <p:sldId id="750" r:id="rId73"/>
    <p:sldId id="751" r:id="rId74"/>
    <p:sldId id="755" r:id="rId75"/>
    <p:sldId id="753" r:id="rId76"/>
    <p:sldId id="752" r:id="rId77"/>
    <p:sldId id="835" r:id="rId78"/>
    <p:sldId id="828" r:id="rId79"/>
    <p:sldId id="829" r:id="rId80"/>
    <p:sldId id="830" r:id="rId81"/>
    <p:sldId id="831" r:id="rId82"/>
    <p:sldId id="832" r:id="rId83"/>
    <p:sldId id="756" r:id="rId84"/>
    <p:sldId id="825" r:id="rId85"/>
    <p:sldId id="826" r:id="rId86"/>
    <p:sldId id="759" r:id="rId87"/>
    <p:sldId id="772" r:id="rId88"/>
    <p:sldId id="827" r:id="rId89"/>
    <p:sldId id="773" r:id="rId90"/>
    <p:sldId id="836" r:id="rId91"/>
    <p:sldId id="833" r:id="rId92"/>
    <p:sldId id="774" r:id="rId93"/>
    <p:sldId id="775" r:id="rId94"/>
    <p:sldId id="767" r:id="rId95"/>
    <p:sldId id="768" r:id="rId96"/>
    <p:sldId id="769" r:id="rId97"/>
    <p:sldId id="770" r:id="rId98"/>
    <p:sldId id="837" r:id="rId99"/>
    <p:sldId id="838" r:id="rId100"/>
    <p:sldId id="839" r:id="rId101"/>
    <p:sldId id="840" r:id="rId102"/>
    <p:sldId id="841" r:id="rId103"/>
    <p:sldId id="842" r:id="rId104"/>
    <p:sldId id="843" r:id="rId105"/>
  </p:sldIdLst>
  <p:sldSz cx="12192000" cy="6858000"/>
  <p:notesSz cx="6858000" cy="9144000"/>
  <p:embeddedFontLst>
    <p:embeddedFont>
      <p:font typeface="나눔바른고딕" panose="020B0600000101010101" charset="-127"/>
      <p:regular r:id="rId107"/>
      <p:bold r:id="rId108"/>
    </p:embeddedFont>
    <p:embeddedFont>
      <p:font typeface="AppleSDGothicNeoB00" panose="02000503000000000000" pitchFamily="2" charset="-127"/>
      <p:regular r:id="rId109"/>
    </p:embeddedFont>
    <p:embeddedFont>
      <p:font typeface="AppleSDGothicNeoH00" panose="02000503000000000000" pitchFamily="2" charset="-127"/>
      <p:regular r:id="rId110"/>
    </p:embeddedFont>
    <p:embeddedFont>
      <p:font typeface="Cascadia Mono" panose="020B0609020000020004" pitchFamily="49" charset="0"/>
      <p:regular r:id="rId111"/>
      <p:bold r:id="rId112"/>
      <p:italic r:id="rId113"/>
      <p:boldItalic r:id="rId114"/>
    </p:embeddedFont>
    <p:embeddedFont>
      <p:font typeface="맑은 고딕" panose="020B0503020000020004" pitchFamily="50" charset="-127"/>
      <p:regular r:id="rId115"/>
      <p:bold r:id="rId1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A31515"/>
    <a:srgbClr val="008000"/>
    <a:srgbClr val="F9A130"/>
    <a:srgbClr val="F99F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07" autoAdjust="0"/>
    <p:restoredTop sz="81958" autoAdjust="0"/>
  </p:normalViewPr>
  <p:slideViewPr>
    <p:cSldViewPr snapToGrid="0">
      <p:cViewPr varScale="1">
        <p:scale>
          <a:sx n="80" d="100"/>
          <a:sy n="80" d="100"/>
        </p:scale>
        <p:origin x="678" y="96"/>
      </p:cViewPr>
      <p:guideLst/>
    </p:cSldViewPr>
  </p:slideViewPr>
  <p:outlineViewPr>
    <p:cViewPr>
      <p:scale>
        <a:sx n="33" d="100"/>
        <a:sy n="33" d="100"/>
      </p:scale>
      <p:origin x="0" y="-70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22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6.fntdata"/><Relationship Id="rId16" Type="http://schemas.openxmlformats.org/officeDocument/2006/relationships/slide" Target="slides/slide15.xml"/><Relationship Id="rId107" Type="http://schemas.openxmlformats.org/officeDocument/2006/relationships/font" Target="fonts/font1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7.fntdata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font" Target="fonts/font2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8.fntdata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3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4.fntdata"/><Relationship Id="rId115" Type="http://schemas.openxmlformats.org/officeDocument/2006/relationships/font" Target="fonts/font9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5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3F159-7250-4DD4-91C2-13B35D56E1AF}" type="datetimeFigureOut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E5BFC-1559-42F1-8940-AB342D56BF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5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5EA20-6519-4513-9EDC-C89C5369BAE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361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https://www.nextree.co.kr/p6753/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6778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4407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ConsoleAppException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088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6524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7047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254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9034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0244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9276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FD3C4-C5F1-96D5-2637-9D7BDB839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BCDCE4-A98E-AA3C-01BB-ADAC9650F8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3688183-B4CC-2DB5-E7F1-F426FB8675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5EDB6C-A0AF-1261-0201-BB8E3879B3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68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새로운 언어를 배울 때는 내가 알고 있는 기존 언어와 차이점만 기억을 하면 됨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자세한 문법 또는 함수의 사용법은 그때그때 검색을 통해 찾아보고 적용하면 됨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이론을 충분히 공부하고 무언가 시작하기 보다는 일단 시작하고 부딪히는 곳을 적극적으로 검색하여 찾아보며 해결해나가는 것이 훨씬 좋음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9796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this.worke</a:t>
            </a:r>
            <a:r>
              <a:rPr lang="ko-KR" altLang="en-US" dirty="0"/>
              <a:t>는 </a:t>
            </a:r>
            <a:r>
              <a:rPr lang="en-US" altLang="ko-KR" dirty="0" err="1"/>
              <a:t>BackgroundWorker</a:t>
            </a:r>
            <a:r>
              <a:rPr lang="ko-KR" altLang="en-US" dirty="0"/>
              <a:t>의 인스턴스 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4931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번 스레드는 </a:t>
            </a:r>
            <a:r>
              <a:rPr lang="en-US" altLang="ko-KR" dirty="0" err="1"/>
              <a:t>MainThread</a:t>
            </a:r>
            <a:r>
              <a:rPr lang="ko-KR" altLang="en-US" dirty="0"/>
              <a:t>인 </a:t>
            </a:r>
            <a:r>
              <a:rPr lang="en-US" altLang="ko-KR" dirty="0"/>
              <a:t>From</a:t>
            </a:r>
            <a:r>
              <a:rPr lang="ko-KR" altLang="en-US" dirty="0"/>
              <a:t>을 의미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1429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컨텍스트 </a:t>
            </a:r>
            <a:r>
              <a:rPr lang="ko-KR" altLang="en-US" dirty="0" err="1"/>
              <a:t>스위칭이</a:t>
            </a:r>
            <a:r>
              <a:rPr lang="ko-KR" altLang="en-US" dirty="0"/>
              <a:t> 일어나면서 코드가 기대한 것과 같이 정상 작동하지 않음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7311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9671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https://ehdrn.tistory.com/234</a:t>
            </a:r>
          </a:p>
          <a:p>
            <a:r>
              <a:rPr lang="en-US" altLang="ko-KR" dirty="0"/>
              <a:t>https://www.sysnet.pe.kr/3/0/5262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4619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8164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1BAB6-F1B4-034E-371A-49A89E15F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C2A258F-E511-8BCD-7EF1-BD8AF093A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7287756-E7B7-A217-9008-95774C750A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7D20FC-3E1B-B3B4-8450-FEDC8369A5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0123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6A6AA-DEA8-0BF8-DE2C-52A7283C4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8E626C0-4D92-00E2-665E-E2C2CB2AC6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D166F3C-F212-233E-362B-2BE832DF8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6DB4C8-ACF9-C8C7-BCBD-81EAECF597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2024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3809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730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9140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674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C9BF9-4FCC-0282-F644-76EED7D19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5D730D-5A83-10B7-B2D0-84651FC14B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A2B2675-7DC0-CF61-8534-DA850BCE29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헛갈리더라도 </a:t>
            </a:r>
            <a:r>
              <a:rPr lang="en-US" altLang="ko-KR" dirty="0"/>
              <a:t>=&gt; </a:t>
            </a:r>
            <a:r>
              <a:rPr lang="ko-KR" altLang="en-US" dirty="0"/>
              <a:t>요 화살표가 나오면 람다식이라는 것을 인지하면 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0AF59A-2F25-B419-619C-D9C6C0771A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244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보유한 돈 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소유한 음료 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돈 내기 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음료와 거스름돈 받기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자판기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누적된 돈 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받은 돈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보유 음료 개수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관리자 또는 사용자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돈 받기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음료 및 거스름돈 주기 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관리자 모드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음료 추가 </a:t>
            </a:r>
            <a:r>
              <a:rPr lang="en-US" altLang="ko-KR" dirty="0"/>
              <a:t>(</a:t>
            </a:r>
            <a:r>
              <a:rPr lang="ko-KR" altLang="en-US" dirty="0"/>
              <a:t>관리자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관리자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보유 음료 개수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관리자 비밀번호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음료 채우기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623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john</a:t>
            </a:r>
            <a:r>
              <a:rPr lang="ko-KR" altLang="en-US"/>
              <a:t>의 </a:t>
            </a:r>
            <a:r>
              <a:rPr lang="en-US" altLang="ko-KR"/>
              <a:t>School </a:t>
            </a:r>
            <a:r>
              <a:rPr lang="ko-KR" altLang="en-US"/>
              <a:t>클래스와 </a:t>
            </a:r>
            <a:r>
              <a:rPr lang="en-US" altLang="ko-KR"/>
              <a:t>linda</a:t>
            </a:r>
            <a:r>
              <a:rPr lang="ko-KR" altLang="en-US"/>
              <a:t>의 </a:t>
            </a:r>
            <a:r>
              <a:rPr lang="en-US" altLang="ko-KR"/>
              <a:t>School </a:t>
            </a:r>
            <a:r>
              <a:rPr lang="ko-KR" altLang="en-US"/>
              <a:t>클래스는 이름만 같을 뿐 완전히 다른 클래스임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이 두개를 각각 </a:t>
            </a:r>
            <a:r>
              <a:rPr lang="en-US" altLang="ko-KR"/>
              <a:t>john, linda </a:t>
            </a:r>
            <a:r>
              <a:rPr lang="ko-KR" altLang="en-US"/>
              <a:t>라는 네임스페이스를 만들어서 구분하여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086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john</a:t>
            </a:r>
            <a:r>
              <a:rPr lang="ko-KR" altLang="en-US"/>
              <a:t>의 </a:t>
            </a:r>
            <a:r>
              <a:rPr lang="en-US" altLang="ko-KR"/>
              <a:t>School </a:t>
            </a:r>
            <a:r>
              <a:rPr lang="ko-KR" altLang="en-US"/>
              <a:t>클래스와 </a:t>
            </a:r>
            <a:r>
              <a:rPr lang="en-US" altLang="ko-KR"/>
              <a:t>linda</a:t>
            </a:r>
            <a:r>
              <a:rPr lang="ko-KR" altLang="en-US"/>
              <a:t>의 </a:t>
            </a:r>
            <a:r>
              <a:rPr lang="en-US" altLang="ko-KR"/>
              <a:t>School </a:t>
            </a:r>
            <a:r>
              <a:rPr lang="ko-KR" altLang="en-US"/>
              <a:t>클래스는 이름만 같을 뿐 완전히 다른 클래스임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이 두개를 각각 </a:t>
            </a:r>
            <a:r>
              <a:rPr lang="en-US" altLang="ko-KR"/>
              <a:t>john, linda </a:t>
            </a:r>
            <a:r>
              <a:rPr lang="ko-KR" altLang="en-US"/>
              <a:t>라는 네임스페이스를 만들어서 구분하여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777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C1234-3408-0EA1-DE03-EEE307AA8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9AFF8B-D238-9ECB-824B-F73822C30B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8B833A9-A05C-74AA-5BCF-A4B11BEFF9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응용 실습은 수업 외적인 내용이 포함되고 직접 검색하는 것을 활용해서 문제를 해결하는 실습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90B79E-9736-E135-B9D5-3C01447CA1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868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응용 실습은 수업 외적인 내용이 포함되고 직접 검색하는 것을 활용해서 문제를 해결하는 실습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966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EC2880-84E8-4802-A246-B2DAC6854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0A82CF-B350-B01B-6DA7-155F94154C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EE3F-2E9A-4FD8-8B8A-8619F3E161C0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7251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0C1272-A03C-6AEE-CD60-878CBB04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5A71FD-230A-8087-2E34-5D7C2F679C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F8E3A9-E2C4-0B1E-003E-9119E2266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422B-0E68-47B5-84BB-CA2BDA8EE46C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A76A13-7C19-042C-752D-38FE87678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5E5C6-08A8-0E41-2156-9D5563D49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901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4EAC48E-3FF6-9125-0ABC-4A169CC075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69601A-CC7F-1148-6767-50185D6EA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AC256E-EA96-98BB-12C9-7653C1765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C623F-179B-417F-99B6-50F6DF228D4B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417B46-3562-E4DB-95ED-4F688D183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1185BB-91F2-0AA5-9D6D-1302B54E0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740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F2EDC-CA73-EDF8-3F21-0A794C23D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CE185C-D63D-5EAA-3582-65F5CD9CA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ppleSDGothicNeoB00" panose="02000503000000000000" pitchFamily="2" charset="-127"/>
                <a:ea typeface="AppleSDGothicNeoB00" panose="02000503000000000000" pitchFamily="2" charset="-127"/>
              </a:defRPr>
            </a:lvl1pPr>
            <a:lvl2pPr>
              <a:defRPr>
                <a:latin typeface="AppleSDGothicNeoB00" panose="02000503000000000000" pitchFamily="2" charset="-127"/>
                <a:ea typeface="AppleSDGothicNeoB00" panose="02000503000000000000" pitchFamily="2" charset="-127"/>
              </a:defRPr>
            </a:lvl2pPr>
            <a:lvl3pPr>
              <a:defRPr>
                <a:latin typeface="AppleSDGothicNeoB00" panose="02000503000000000000" pitchFamily="2" charset="-127"/>
                <a:ea typeface="AppleSDGothicNeoB00" panose="02000503000000000000" pitchFamily="2" charset="-127"/>
              </a:defRPr>
            </a:lvl3pPr>
            <a:lvl4pPr>
              <a:defRPr>
                <a:latin typeface="AppleSDGothicNeoB00" panose="02000503000000000000" pitchFamily="2" charset="-127"/>
                <a:ea typeface="AppleSDGothicNeoB00" panose="02000503000000000000" pitchFamily="2" charset="-127"/>
              </a:defRPr>
            </a:lvl4pPr>
            <a:lvl5pPr>
              <a:defRPr>
                <a:latin typeface="AppleSDGothicNeoB00" panose="02000503000000000000" pitchFamily="2" charset="-127"/>
                <a:ea typeface="AppleSDGothicNeoB00" panose="02000503000000000000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0A4434-3632-ADD5-B400-F8E210B0F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2A197E-AB04-8920-BF6A-7676A469A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974B3F-E4B3-CEEF-C15D-CBA531845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907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A3C37-987B-D5E0-E755-520E1BD7A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C5CC1F-859B-D0DB-4A11-BE58DC8CE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17570B-9A31-3D26-4882-32EF888CF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3723-C509-4DEA-8428-B50818F79709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54974D-2D5D-4824-9745-A471F5667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6B3280-384C-5969-2F52-4A15E57C3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834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F95DED-E894-6922-9B69-B8B95516A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AFBC65-9F67-1700-BEFA-2D94E9EE09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6EB9D2-3D5A-1046-7D71-F6B0488756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26751B-DA4B-24A3-EF0F-4C8A4B529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7482-EE74-4DBD-97F4-D0DAC0C0E4E5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9DBAF5-B11B-30DA-7BD6-9C57517AB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BAC70C-D159-201E-C92E-0A2EC4BDA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385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3ECACC-E8D3-E86C-6DF1-956A436E0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0453C3-AC70-DC2A-4763-6B5E806D6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95C3F-28DB-41CE-12B7-A2405F14CD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90204FA-E686-3EE5-F4DC-6534489690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15699BD-AB12-416C-E66A-F275F75EF8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723F44-B40B-52D3-7868-A5CFC2333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8C49-CED7-4A86-9B4A-621D7F62EE92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396F15-38CD-EC83-0E79-3F206DAFD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2DE1D33-503C-2E39-B384-F8352FD74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005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30CC9-5858-0529-9C19-2E6865435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BF19AAE-5859-B285-F105-37370F4E7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82D76-7079-412D-848B-E1B9E7A6A286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A7F63B5-5839-BC25-F3E6-A829D6885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C21E92-CA1D-59A7-607C-83E9C064B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699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E7DA1C-08DE-867D-C461-CFB22DB4F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5FEB5-5F88-4F49-9108-1795E314F09F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1E22F13-8309-7F33-AE37-6A3D3627E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785144-1580-83A5-F3DB-A1ABF55AA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287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9EAFB-92AC-F013-08E0-328F7827E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53F047-1194-E836-75E8-F7C63D6B1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F8D7C6-3BD0-55E4-C2E5-C0F5FB4C27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B2204D-B344-574E-3AAD-4AB329AC0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BBEE-D8D4-48AD-9887-4DC578B8A684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D1A389-C64C-7E96-186F-A1955A37E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BE3895-1FF0-9916-F2F9-C935F6232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259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3A0BC-F373-508C-E10E-804DF2D61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571B77-F6C9-B857-F693-2F09C4EB0C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E60D48-FA81-0A5D-1C61-5987894FF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8BF447-4FF9-E948-214C-240D1D94F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6A55C-F3DD-45DD-9D50-F8680410167D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ECFA45-9BA6-3899-86B6-FB6587CEC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4E1DF0-39BA-4577-917D-746C8D70A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2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DEC6E2B-D8E2-3BF7-E1EC-31430390A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CF78C8-96BA-B6AA-AE0C-BA9B0985D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6356D9-6C6E-2E0E-1016-EDD9ECAD84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7922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F5E23C3-0E3D-4E4E-8486-D7FB4C073DC1}" type="datetime1">
              <a:rPr lang="ko-KR" altLang="en-US" smtClean="0"/>
              <a:pPr/>
              <a:t>2025-01-09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3F1CB7-8167-A752-0EF3-D60555273E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792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443FBA-BAB9-5734-0849-9921A60EBB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83A2CE0-18CD-4102-B738-4ACFF9E68BA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그림 6" descr="폰트, 그래픽, 로고, 타이포그래피이(가) 표시된 사진&#10;&#10;자동 생성된 설명">
            <a:extLst>
              <a:ext uri="{FF2B5EF4-FFF2-40B4-BE49-F238E27FC236}">
                <a16:creationId xmlns:a16="http://schemas.microsoft.com/office/drawing/2014/main" id="{53E2977C-D321-12B6-BB66-ED0315D8FE0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720" y="185089"/>
            <a:ext cx="1605231" cy="35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675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ppleSDGothicNeoH00" panose="02000503000000000000" pitchFamily="2" charset="-127"/>
          <a:ea typeface="AppleSDGothicNeoH00" panose="02000503000000000000" pitchFamily="2" charset="-127"/>
          <a:cs typeface="Malgun Gothic Semilight" panose="020B0503020000020004" pitchFamily="34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ea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diagrams.net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arodev.tistory.com/8" TargetMode="External"/><Relationship Id="rId4" Type="http://schemas.openxmlformats.org/officeDocument/2006/relationships/image" Target="../media/image8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ko-kr/dotnet/api/system.io.streamreader?view=net-8.0" TargetMode="External"/><Relationship Id="rId2" Type="http://schemas.openxmlformats.org/officeDocument/2006/relationships/hyperlink" Target="https://hvyair.tistory.com/44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ko-kr/dotnet/api/system.windows.forms.progressbar?view=windowsdesktop-8.0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ko-kr/dotnet/desktop/winforms/controls/how-to-make-thread-safe-calls?view=netdesktop-8.0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5">
            <a:extLst>
              <a:ext uri="{FF2B5EF4-FFF2-40B4-BE49-F238E27FC236}">
                <a16:creationId xmlns:a16="http://schemas.microsoft.com/office/drawing/2014/main" id="{ECA2BF8C-9661-CF52-78CF-AF4DB4CEA1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K-Digital Training  </a:t>
            </a:r>
            <a:r>
              <a:rPr lang="ko-KR" altLang="en-US" dirty="0" err="1"/>
              <a:t>스마트팩토리</a:t>
            </a:r>
            <a:r>
              <a:rPr lang="ko-KR" altLang="en-US" dirty="0"/>
              <a:t> 단기 </a:t>
            </a:r>
            <a:r>
              <a:rPr lang="en-US" altLang="ko-KR" dirty="0"/>
              <a:t>3</a:t>
            </a:r>
            <a:r>
              <a:rPr lang="ko-KR" altLang="en-US" dirty="0"/>
              <a:t>기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EFE122-E831-904C-0AAE-87F481BD3A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accent2"/>
                </a:solidFill>
              </a:rPr>
              <a:t>   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E78D3EA-D15D-AC23-FCDE-3921C4292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07" y="2667000"/>
            <a:ext cx="2996917" cy="9350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3D59D44-8929-10F4-AB8C-A6FAA90497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836" y="2667000"/>
            <a:ext cx="3698753" cy="79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73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722D7D-547D-1F03-99D8-E0E2ED645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객체지향 프로그래밍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5321D1-4BE8-72C9-393A-42E751449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객체지향 프로그래밍</a:t>
            </a:r>
            <a:r>
              <a:rPr lang="en-US" altLang="ko-KR" dirty="0"/>
              <a:t>(OOP, Object Oriented Programming)</a:t>
            </a:r>
            <a:r>
              <a:rPr lang="ko-KR" altLang="en-US" dirty="0"/>
              <a:t>에 있어서 객체</a:t>
            </a:r>
            <a:r>
              <a:rPr lang="en-US" altLang="ko-KR" dirty="0"/>
              <a:t>(Object)</a:t>
            </a:r>
            <a:r>
              <a:rPr lang="ko-KR" altLang="en-US" dirty="0"/>
              <a:t>를 표현하는 방식 </a:t>
            </a:r>
            <a:endParaRPr lang="en-US" altLang="ko-KR" dirty="0"/>
          </a:p>
          <a:p>
            <a:r>
              <a:rPr lang="ko-KR" altLang="en-US" dirty="0"/>
              <a:t>객체</a:t>
            </a:r>
            <a:r>
              <a:rPr lang="en-US" altLang="ko-KR" dirty="0"/>
              <a:t>(</a:t>
            </a:r>
            <a:r>
              <a:rPr lang="ko-KR" altLang="en-US" dirty="0"/>
              <a:t>클래스</a:t>
            </a:r>
            <a:r>
              <a:rPr lang="en-US" altLang="ko-KR" dirty="0"/>
              <a:t>)</a:t>
            </a:r>
            <a:r>
              <a:rPr lang="ko-KR" altLang="en-US" dirty="0"/>
              <a:t>는 </a:t>
            </a:r>
            <a:r>
              <a:rPr lang="ko-KR" altLang="en-US" dirty="0">
                <a:solidFill>
                  <a:srgbClr val="00B050"/>
                </a:solidFill>
              </a:rPr>
              <a:t>속성</a:t>
            </a:r>
            <a:r>
              <a:rPr lang="en-US" altLang="ko-KR" dirty="0">
                <a:solidFill>
                  <a:srgbClr val="00B050"/>
                </a:solidFill>
              </a:rPr>
              <a:t>(</a:t>
            </a:r>
            <a:r>
              <a:rPr lang="ko-KR" altLang="en-US" dirty="0">
                <a:solidFill>
                  <a:srgbClr val="00B050"/>
                </a:solidFill>
              </a:rPr>
              <a:t>필드</a:t>
            </a:r>
            <a:r>
              <a:rPr lang="en-US" altLang="ko-KR" dirty="0">
                <a:solidFill>
                  <a:srgbClr val="00B050"/>
                </a:solidFill>
              </a:rPr>
              <a:t>) + </a:t>
            </a:r>
            <a:r>
              <a:rPr lang="ko-KR" altLang="en-US" dirty="0">
                <a:solidFill>
                  <a:srgbClr val="00B050"/>
                </a:solidFill>
              </a:rPr>
              <a:t>기능</a:t>
            </a:r>
            <a:r>
              <a:rPr lang="en-US" altLang="ko-KR" dirty="0">
                <a:solidFill>
                  <a:srgbClr val="00B050"/>
                </a:solidFill>
              </a:rPr>
              <a:t>(</a:t>
            </a:r>
            <a:r>
              <a:rPr lang="ko-KR" altLang="en-US" dirty="0">
                <a:solidFill>
                  <a:srgbClr val="00B050"/>
                </a:solidFill>
              </a:rPr>
              <a:t>메소드</a:t>
            </a:r>
            <a:r>
              <a:rPr lang="en-US" altLang="ko-KR" dirty="0">
                <a:solidFill>
                  <a:srgbClr val="00B050"/>
                </a:solidFill>
              </a:rPr>
              <a:t>)</a:t>
            </a:r>
            <a:r>
              <a:rPr lang="ko-KR" altLang="en-US" dirty="0"/>
              <a:t>을 가짐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402352-6142-BC07-9D82-25032AE55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80919D-3CE3-E73F-1908-AC43C1172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10</a:t>
            </a:fld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8C15300-2A99-0C94-5DA7-168887DB1E48}"/>
              </a:ext>
            </a:extLst>
          </p:cNvPr>
          <p:cNvGrpSpPr/>
          <p:nvPr/>
        </p:nvGrpSpPr>
        <p:grpSpPr>
          <a:xfrm>
            <a:off x="3901875" y="3621024"/>
            <a:ext cx="4388249" cy="2555939"/>
            <a:chOff x="2913888" y="3534855"/>
            <a:chExt cx="4388249" cy="255593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05205FB-EA67-4945-5FEC-007763DF5BC8}"/>
                </a:ext>
              </a:extLst>
            </p:cNvPr>
            <p:cNvSpPr/>
            <p:nvPr/>
          </p:nvSpPr>
          <p:spPr>
            <a:xfrm>
              <a:off x="2913888" y="3534855"/>
              <a:ext cx="4388249" cy="25559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ko-KR" altLang="en-US" dirty="0"/>
                <a:t>사람</a:t>
              </a:r>
              <a:r>
                <a:rPr lang="en-US" altLang="ko-KR" dirty="0"/>
                <a:t>(</a:t>
              </a:r>
              <a:r>
                <a:rPr lang="ko-KR" altLang="en-US" dirty="0"/>
                <a:t>클래스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1707BB0-2CA9-522A-9F66-38910D606C7F}"/>
                </a:ext>
              </a:extLst>
            </p:cNvPr>
            <p:cNvSpPr/>
            <p:nvPr/>
          </p:nvSpPr>
          <p:spPr>
            <a:xfrm>
              <a:off x="3627992" y="4110085"/>
              <a:ext cx="1401208" cy="49978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ko-KR" altLang="en-US" dirty="0"/>
                <a:t>키</a:t>
              </a:r>
              <a:r>
                <a:rPr lang="en-US" altLang="ko-KR" dirty="0"/>
                <a:t>(</a:t>
              </a:r>
              <a:r>
                <a:rPr lang="ko-KR" altLang="en-US" dirty="0"/>
                <a:t>필드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D6F3265-702B-A253-C505-8F0F8B934BE2}"/>
                </a:ext>
              </a:extLst>
            </p:cNvPr>
            <p:cNvSpPr/>
            <p:nvPr/>
          </p:nvSpPr>
          <p:spPr>
            <a:xfrm>
              <a:off x="3627992" y="4760862"/>
              <a:ext cx="1401208" cy="49978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ko-KR" altLang="en-US" dirty="0"/>
                <a:t>시력</a:t>
              </a:r>
              <a:r>
                <a:rPr lang="en-US" altLang="ko-KR" dirty="0"/>
                <a:t>(</a:t>
              </a:r>
              <a:r>
                <a:rPr lang="ko-KR" altLang="en-US" dirty="0"/>
                <a:t>필드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0B72EE3-C522-81CE-145E-E78406576A9B}"/>
                </a:ext>
              </a:extLst>
            </p:cNvPr>
            <p:cNvSpPr/>
            <p:nvPr/>
          </p:nvSpPr>
          <p:spPr>
            <a:xfrm>
              <a:off x="3627992" y="5411639"/>
              <a:ext cx="1401208" cy="49978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ko-KR" altLang="en-US"/>
                <a:t>몸무게</a:t>
              </a:r>
              <a:r>
                <a:rPr lang="en-US" altLang="ko-KR" dirty="0"/>
                <a:t>(</a:t>
              </a:r>
              <a:r>
                <a:rPr lang="ko-KR" altLang="en-US" dirty="0"/>
                <a:t>필드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801D44E-FE5E-578C-B0AA-0B8CC6B302F9}"/>
                </a:ext>
              </a:extLst>
            </p:cNvPr>
            <p:cNvSpPr/>
            <p:nvPr/>
          </p:nvSpPr>
          <p:spPr>
            <a:xfrm>
              <a:off x="5210339" y="4110085"/>
              <a:ext cx="1771322" cy="49978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ko-KR" altLang="en-US"/>
                <a:t>달리기</a:t>
              </a:r>
              <a:r>
                <a:rPr lang="en-US" altLang="ko-KR" dirty="0"/>
                <a:t>(</a:t>
              </a:r>
              <a:r>
                <a:rPr lang="ko-KR" altLang="en-US" dirty="0"/>
                <a:t>메소드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75E16B1-467F-42DC-5C16-A2EFBDE31639}"/>
                </a:ext>
              </a:extLst>
            </p:cNvPr>
            <p:cNvSpPr/>
            <p:nvPr/>
          </p:nvSpPr>
          <p:spPr>
            <a:xfrm>
              <a:off x="5210339" y="4760862"/>
              <a:ext cx="1771322" cy="49978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ko-KR" altLang="en-US" dirty="0"/>
                <a:t>말하기</a:t>
              </a:r>
              <a:r>
                <a:rPr lang="en-US" altLang="ko-KR" dirty="0"/>
                <a:t>(</a:t>
              </a:r>
              <a:r>
                <a:rPr lang="ko-KR" altLang="en-US" dirty="0"/>
                <a:t>메소드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FF35145-1D28-2F4E-8E57-7CD7B5F0D44C}"/>
                </a:ext>
              </a:extLst>
            </p:cNvPr>
            <p:cNvSpPr/>
            <p:nvPr/>
          </p:nvSpPr>
          <p:spPr>
            <a:xfrm>
              <a:off x="5210339" y="5411639"/>
              <a:ext cx="1771322" cy="49978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ko-KR" altLang="en-US" dirty="0"/>
                <a:t>먹기</a:t>
              </a:r>
              <a:r>
                <a:rPr lang="en-US" altLang="ko-KR" dirty="0"/>
                <a:t>(</a:t>
              </a:r>
              <a:r>
                <a:rPr lang="ko-KR" altLang="en-US" dirty="0"/>
                <a:t>메소드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3014490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5A9AA-C989-0B46-B77A-E5A249977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3AD4D5-1A22-F8B5-987D-1E97F6DFE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Task,</a:t>
            </a:r>
            <a:r>
              <a:rPr lang="ko-KR" altLang="en-US" dirty="0"/>
              <a:t> </a:t>
            </a:r>
            <a:r>
              <a:rPr lang="en-US" altLang="ko-KR" dirty="0"/>
              <a:t>async, await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C08E6B-EAFC-60E7-346E-A055D1EF7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async</a:t>
            </a:r>
            <a:r>
              <a:rPr lang="ko-KR" altLang="en-US" dirty="0"/>
              <a:t>로 선언된 메소드 내부에서 </a:t>
            </a:r>
            <a:r>
              <a:rPr lang="en-US" altLang="ko-KR" dirty="0"/>
              <a:t>Task </a:t>
            </a:r>
            <a:r>
              <a:rPr lang="ko-KR" altLang="en-US" dirty="0"/>
              <a:t>객체를 생성하고 바로 </a:t>
            </a:r>
            <a:r>
              <a:rPr lang="en-US" altLang="ko-KR" dirty="0"/>
              <a:t>await</a:t>
            </a:r>
            <a:r>
              <a:rPr lang="ko-KR" altLang="en-US" dirty="0"/>
              <a:t>을 사용하여 비동기 처리를 하는 것도 가능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B8EBEF-05A0-AC3C-6240-DD15C8239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3B8440B-F95E-D785-18CA-FD710D240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100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F204ACA-C816-D7DE-27D2-DC5EB8ED8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999" y="2967408"/>
            <a:ext cx="8151475" cy="286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683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452274-6CDF-6BFF-6A09-0F2C93EA3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Task,</a:t>
            </a:r>
            <a:r>
              <a:rPr lang="ko-KR" altLang="en-US" dirty="0"/>
              <a:t> </a:t>
            </a:r>
            <a:r>
              <a:rPr lang="en-US" altLang="ko-KR" dirty="0"/>
              <a:t>async, await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716E90-43E8-20D8-F347-40BA0A8A8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async</a:t>
            </a:r>
            <a:r>
              <a:rPr lang="ko-KR" altLang="en-US" dirty="0"/>
              <a:t>로 선언되지 않은 메소드도 </a:t>
            </a:r>
            <a:r>
              <a:rPr lang="en-US" altLang="ko-KR" dirty="0"/>
              <a:t>Task</a:t>
            </a:r>
            <a:r>
              <a:rPr lang="ko-KR" altLang="en-US" dirty="0"/>
              <a:t>를 반환한다면 </a:t>
            </a:r>
            <a:r>
              <a:rPr lang="en-US" altLang="ko-KR" dirty="0"/>
              <a:t>await</a:t>
            </a:r>
            <a:r>
              <a:rPr lang="ko-KR" altLang="en-US" dirty="0"/>
              <a:t>으로 호출하여 비동기 처리 가능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6D35BA-C734-B0C5-47B2-C5761EEBD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AAEFCB-FB7B-32BB-8E67-A9D081416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101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ED0CA37-C18C-F1F2-9BF4-406AD161E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24" y="3070088"/>
            <a:ext cx="5468113" cy="21720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323DB3E-26D8-DC3E-4E8E-EA9772A61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004" y="3070088"/>
            <a:ext cx="6068272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85317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D7D72-460E-F547-EC8C-91D7F8F17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CF7DEE-3A0C-8D30-2975-4112886C6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Task,</a:t>
            </a:r>
            <a:r>
              <a:rPr lang="ko-KR" altLang="en-US" dirty="0"/>
              <a:t> </a:t>
            </a:r>
            <a:r>
              <a:rPr lang="en-US" altLang="ko-KR" dirty="0"/>
              <a:t>async, await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641AFA-E619-20E8-114B-E9156E661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async</a:t>
            </a:r>
            <a:r>
              <a:rPr lang="ko-KR" altLang="en-US" dirty="0"/>
              <a:t>로 선언된 메소드는 비동기 방식으로 호출될 가능성이 있으므로 </a:t>
            </a:r>
            <a:r>
              <a:rPr lang="en-US" altLang="ko-KR" dirty="0"/>
              <a:t>UI </a:t>
            </a:r>
            <a:r>
              <a:rPr lang="ko-KR" altLang="en-US" dirty="0"/>
              <a:t>컨트롤 수정은 </a:t>
            </a:r>
            <a:r>
              <a:rPr lang="en-US" altLang="ko-KR" dirty="0"/>
              <a:t>Invoke</a:t>
            </a:r>
            <a:r>
              <a:rPr lang="ko-KR" altLang="en-US" dirty="0"/>
              <a:t>를 통해서 처리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8364CF-31F9-7083-92F1-0B00B8147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0AFDF2-3B24-809D-1C63-03320A309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102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4BAE4B6-A685-7E63-AD95-1BF0026CB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967" y="2787133"/>
            <a:ext cx="6668431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2831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8DBB8-E2E3-82EE-D2F9-8E2BA033D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BFEAEA-141D-560E-B791-0840D5C30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Task,</a:t>
            </a:r>
            <a:r>
              <a:rPr lang="ko-KR" altLang="en-US" dirty="0"/>
              <a:t> </a:t>
            </a:r>
            <a:r>
              <a:rPr lang="en-US" altLang="ko-KR" dirty="0"/>
              <a:t>async, await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F96348-3D2B-610B-E600-839B711E1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Task.Delay</a:t>
            </a:r>
            <a:r>
              <a:rPr lang="en-US" altLang="ko-KR" dirty="0"/>
              <a:t>()</a:t>
            </a:r>
            <a:r>
              <a:rPr lang="ko-KR" altLang="en-US" dirty="0"/>
              <a:t>를 사용하여 </a:t>
            </a:r>
            <a:r>
              <a:rPr lang="en-US" altLang="ko-KR" dirty="0"/>
              <a:t>await </a:t>
            </a:r>
            <a:r>
              <a:rPr lang="ko-KR" altLang="en-US" dirty="0"/>
              <a:t>과 함께 사용할 때 스레드를 멈추지 않고 대기하는 것이 가능 </a:t>
            </a:r>
            <a:endParaRPr lang="en-US" altLang="ko-KR" dirty="0"/>
          </a:p>
          <a:p>
            <a:pPr lvl="1"/>
            <a:r>
              <a:rPr lang="ko-KR" altLang="en-US" dirty="0"/>
              <a:t>즉</a:t>
            </a:r>
            <a:r>
              <a:rPr lang="en-US" altLang="ko-KR" dirty="0"/>
              <a:t>, UI </a:t>
            </a:r>
            <a:r>
              <a:rPr lang="ko-KR" altLang="en-US" dirty="0"/>
              <a:t>스레드나 다른 스레드의 동작을 차단하거나 방해하지 않음</a:t>
            </a:r>
            <a:endParaRPr lang="en-US" altLang="ko-KR" dirty="0"/>
          </a:p>
          <a:p>
            <a:r>
              <a:rPr lang="ko-KR" altLang="en-US" dirty="0"/>
              <a:t>주로 </a:t>
            </a:r>
            <a:r>
              <a:rPr lang="en-US" altLang="ko-KR" dirty="0"/>
              <a:t>I/O </a:t>
            </a:r>
            <a:r>
              <a:rPr lang="ko-KR" altLang="en-US" dirty="0"/>
              <a:t>대기</a:t>
            </a:r>
            <a:r>
              <a:rPr lang="en-US" altLang="ko-KR" dirty="0"/>
              <a:t>, </a:t>
            </a:r>
            <a:r>
              <a:rPr lang="ko-KR" altLang="en-US" dirty="0"/>
              <a:t>네트워크 요청 대기 등에서 활용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0A238B-4385-C535-A4EB-7AD9D0D09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2A17F9-1B73-45FE-2D2B-0C98035F0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103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8E36B9-2B14-1425-F77E-EAD08AC7F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228" y="4001294"/>
            <a:ext cx="8207085" cy="11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362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D09098-B2E0-0E9C-E50A-EEA77517F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async, await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D1B49D-62CC-D51C-6862-B4FFEF09B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Task, async, await</a:t>
            </a:r>
            <a:r>
              <a:rPr lang="ko-KR" altLang="en-US" dirty="0"/>
              <a:t>을 사용하여 아래 기능을 구현</a:t>
            </a:r>
            <a:endParaRPr lang="en-US" altLang="ko-KR" dirty="0"/>
          </a:p>
          <a:p>
            <a:r>
              <a:rPr lang="ko-KR" altLang="en-US" dirty="0"/>
              <a:t>버튼을 클릭하여 텍스트 파일을 선택하면</a:t>
            </a:r>
            <a:r>
              <a:rPr lang="en-US" altLang="ko-KR" dirty="0"/>
              <a:t>, </a:t>
            </a:r>
            <a:r>
              <a:rPr lang="ko-KR" altLang="en-US" dirty="0"/>
              <a:t>파일의 내용을 텍스트박스에 표시해주는 프로그램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/>
              <a:t>텍스트 파일을 비동기적으로 읽어오는 </a:t>
            </a:r>
            <a:r>
              <a:rPr lang="en-US" altLang="ko-KR" dirty="0" err="1"/>
              <a:t>ReadFileAsync</a:t>
            </a:r>
            <a:r>
              <a:rPr lang="en-US" altLang="ko-KR" dirty="0"/>
              <a:t> </a:t>
            </a:r>
            <a:r>
              <a:rPr lang="ko-KR" altLang="en-US" dirty="0"/>
              <a:t>메소드 작성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ko-KR" dirty="0" err="1"/>
              <a:t>StreamReader</a:t>
            </a:r>
            <a:r>
              <a:rPr lang="ko-KR" altLang="en-US" dirty="0"/>
              <a:t>를 이용하여 파일의 내용을 불러오고</a:t>
            </a:r>
            <a:r>
              <a:rPr lang="en-US" altLang="ko-KR" dirty="0"/>
              <a:t>, </a:t>
            </a:r>
            <a:r>
              <a:rPr lang="en-US" altLang="ko-KR" dirty="0" err="1"/>
              <a:t>StreamReader</a:t>
            </a:r>
            <a:r>
              <a:rPr lang="ko-KR" altLang="en-US" dirty="0"/>
              <a:t>에 내장된 </a:t>
            </a:r>
            <a:r>
              <a:rPr lang="en-US" altLang="ko-KR" dirty="0"/>
              <a:t> </a:t>
            </a:r>
            <a:r>
              <a:rPr lang="en-US" altLang="ko-KR" dirty="0" err="1"/>
              <a:t>ReadToEndAsync</a:t>
            </a:r>
            <a:r>
              <a:rPr lang="en-US" altLang="ko-KR" dirty="0"/>
              <a:t>() </a:t>
            </a:r>
            <a:r>
              <a:rPr lang="ko-KR" altLang="en-US" dirty="0"/>
              <a:t>메소드를 사용하여 읽어오는 부분도 비동기처리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Push </a:t>
            </a:r>
            <a:r>
              <a:rPr lang="ko-KR" altLang="en-US" dirty="0"/>
              <a:t>후 </a:t>
            </a:r>
            <a:r>
              <a:rPr lang="en-US" altLang="ko-KR" dirty="0"/>
              <a:t>GitHub Repo. URL</a:t>
            </a:r>
            <a:r>
              <a:rPr lang="ko-KR" altLang="en-US" dirty="0"/>
              <a:t>을 </a:t>
            </a:r>
            <a:r>
              <a:rPr lang="ko-KR" altLang="en-US" dirty="0" err="1"/>
              <a:t>슬랙</a:t>
            </a:r>
            <a:r>
              <a:rPr lang="ko-KR" altLang="en-US" dirty="0"/>
              <a:t> 댓글로 제출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B178B0-ADBC-3400-D6A0-78718F9A5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7A3F7F-E568-D4EB-D61D-49D5C3305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408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7C8A04-B511-6353-A0A2-F6A2506E4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객체지향 프로그래밍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1EA920-D443-2862-BC82-F165A4474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C#</a:t>
            </a:r>
            <a:r>
              <a:rPr lang="ko-KR" altLang="en-US" dirty="0"/>
              <a:t>은 철저한 객체지향 프로그래밍 언어 </a:t>
            </a:r>
            <a:endParaRPr lang="en-US" altLang="ko-KR" dirty="0"/>
          </a:p>
          <a:p>
            <a:r>
              <a:rPr lang="ko-KR" altLang="en-US" dirty="0"/>
              <a:t>객체 간의 상호작용 관계로 프로그램을 해석</a:t>
            </a:r>
            <a:endParaRPr lang="en-US" altLang="ko-KR" dirty="0"/>
          </a:p>
          <a:p>
            <a:r>
              <a:rPr lang="ko-KR" altLang="en-US" dirty="0"/>
              <a:t>반대말은 절차지향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90BD9D-F636-20F9-1C89-7A57D49A4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9B484F2-FB33-C818-1024-CA37D0D58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B2F99CE-A359-8EBB-8FF1-FADCD4B748A3}"/>
              </a:ext>
            </a:extLst>
          </p:cNvPr>
          <p:cNvSpPr/>
          <p:nvPr/>
        </p:nvSpPr>
        <p:spPr>
          <a:xfrm>
            <a:off x="2913012" y="4770415"/>
            <a:ext cx="1698171" cy="122790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객체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948F5E1-FFFB-734A-26DD-444EE037BAFC}"/>
              </a:ext>
            </a:extLst>
          </p:cNvPr>
          <p:cNvSpPr/>
          <p:nvPr/>
        </p:nvSpPr>
        <p:spPr>
          <a:xfrm>
            <a:off x="5379173" y="3429000"/>
            <a:ext cx="1698171" cy="1227908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객체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E03B5E1-87EA-ED70-A369-B0D2A87788EE}"/>
              </a:ext>
            </a:extLst>
          </p:cNvPr>
          <p:cNvSpPr/>
          <p:nvPr/>
        </p:nvSpPr>
        <p:spPr>
          <a:xfrm>
            <a:off x="7750629" y="4770415"/>
            <a:ext cx="1698171" cy="1227908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객체</a:t>
            </a:r>
            <a:r>
              <a:rPr lang="en-US" altLang="ko-KR" dirty="0"/>
              <a:t>3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EB1A54C-5C51-9BED-E970-7412BC7EBDD9}"/>
              </a:ext>
            </a:extLst>
          </p:cNvPr>
          <p:cNvCxnSpPr>
            <a:cxnSpLocks/>
            <a:stCxn id="8" idx="0"/>
            <a:endCxn id="9" idx="1"/>
          </p:cNvCxnSpPr>
          <p:nvPr/>
        </p:nvCxnSpPr>
        <p:spPr>
          <a:xfrm flipV="1">
            <a:off x="3762098" y="4042954"/>
            <a:ext cx="1617075" cy="7274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EF049E1-E018-D7D8-FF4D-BB1AFBC0D25D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>
          <a:xfrm>
            <a:off x="7077344" y="4042954"/>
            <a:ext cx="1522371" cy="7274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1F0A1AF-A0FB-F0C9-2515-0D50BC6A0F54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4611183" y="5384369"/>
            <a:ext cx="31394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877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CF58E-AD3C-A21C-C1AB-753CC4F4F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4366B7-0FAB-5A96-FA51-5E25B0604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객체지향 프로그래밍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2FB1D2-69CD-0654-3445-49127BAEE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절차지향</a:t>
            </a:r>
            <a:r>
              <a:rPr lang="en-US" altLang="ko-KR" dirty="0"/>
              <a:t>: </a:t>
            </a:r>
            <a:r>
              <a:rPr lang="ko-KR" altLang="en-US" dirty="0"/>
              <a:t>카드계산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카드 정보 읽어오기 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결제 비용 입력 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계좌 잔고 확인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비용 인출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영수증 출력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4633E2-FC5C-C8FB-07FB-712D91228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161FD8-1672-D443-A132-20DFBF8F5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7" name="그림 6" descr="신용 카드로 제품을 구매하는 성인">
            <a:extLst>
              <a:ext uri="{FF2B5EF4-FFF2-40B4-BE49-F238E27FC236}">
                <a16:creationId xmlns:a16="http://schemas.microsoft.com/office/drawing/2014/main" id="{153F6932-B0F4-BFA5-8A60-B348D1A85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19144"/>
            <a:ext cx="4430937" cy="295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01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A61D3-35DB-1C00-0D54-33971C8DC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A3F73-E7AA-E60C-6BD9-8FE7C1C56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객체지향 프로그래밍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374EB6-2DAB-1B30-08EF-66B52F660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rgbClr val="00B050"/>
                </a:solidFill>
              </a:rPr>
              <a:t>객체지향</a:t>
            </a:r>
            <a:r>
              <a:rPr lang="en-US" altLang="ko-KR" dirty="0"/>
              <a:t>: </a:t>
            </a:r>
            <a:r>
              <a:rPr lang="ko-KR" altLang="en-US" dirty="0"/>
              <a:t>카드계산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구매자</a:t>
            </a:r>
            <a:r>
              <a:rPr lang="en-US" altLang="ko-KR" dirty="0"/>
              <a:t>: </a:t>
            </a:r>
            <a:r>
              <a:rPr lang="ko-KR" altLang="en-US" dirty="0"/>
              <a:t>카드 정보 전달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리더기</a:t>
            </a:r>
            <a:r>
              <a:rPr lang="en-US" altLang="ko-KR" dirty="0"/>
              <a:t>: </a:t>
            </a:r>
            <a:r>
              <a:rPr lang="ko-KR" altLang="en-US" dirty="0"/>
              <a:t>카드 정보 확인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판매자</a:t>
            </a:r>
            <a:r>
              <a:rPr lang="en-US" altLang="ko-KR" dirty="0"/>
              <a:t>: </a:t>
            </a:r>
            <a:r>
              <a:rPr lang="ko-KR" altLang="en-US" dirty="0"/>
              <a:t>결제 비용 입력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리더기</a:t>
            </a:r>
            <a:r>
              <a:rPr lang="en-US" altLang="ko-KR" dirty="0"/>
              <a:t>: </a:t>
            </a:r>
            <a:r>
              <a:rPr lang="ko-KR" altLang="en-US" dirty="0"/>
              <a:t>은행에 결제 요청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은행</a:t>
            </a:r>
            <a:r>
              <a:rPr lang="en-US" altLang="ko-KR" dirty="0"/>
              <a:t>: </a:t>
            </a:r>
            <a:r>
              <a:rPr lang="ko-KR" altLang="en-US" dirty="0"/>
              <a:t>계좌 확인 및 인출 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리더기</a:t>
            </a:r>
            <a:r>
              <a:rPr lang="en-US" altLang="ko-KR" dirty="0"/>
              <a:t>: </a:t>
            </a:r>
            <a:r>
              <a:rPr lang="ko-KR" altLang="en-US" dirty="0"/>
              <a:t>영수증 출력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A0C6DE-3C58-78D5-6303-FF0DA7131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E6F37C-004A-1460-2BAB-8C59C987D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6" name="그림 5" descr="신용 카드로 제품을 구매하는 성인">
            <a:extLst>
              <a:ext uri="{FF2B5EF4-FFF2-40B4-BE49-F238E27FC236}">
                <a16:creationId xmlns:a16="http://schemas.microsoft.com/office/drawing/2014/main" id="{F5631454-323F-7099-38AB-24BC25021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19144"/>
            <a:ext cx="4430937" cy="295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851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DEEB8-5275-0757-D942-FE6C402B0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E563E0-4DB8-47DC-F360-666214F79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객체지향 프로그래밍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658795-42A3-DFEB-3DF9-C14085174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객체 단위로 데이터의 입출력이 이루어지기 때문에 필연적으로 작성하는 소스코드가 늘어남 </a:t>
            </a:r>
            <a:endParaRPr lang="en-US" altLang="ko-KR" dirty="0"/>
          </a:p>
          <a:p>
            <a:r>
              <a:rPr lang="ko-KR" altLang="en-US" dirty="0"/>
              <a:t>객체를 어떻게 정의할 것인지</a:t>
            </a:r>
            <a:r>
              <a:rPr lang="en-US" altLang="ko-KR" dirty="0"/>
              <a:t>, </a:t>
            </a:r>
            <a:r>
              <a:rPr lang="ko-KR" altLang="en-US" dirty="0"/>
              <a:t>어떤 단위로 구분할 것인지</a:t>
            </a:r>
            <a:r>
              <a:rPr lang="en-US" altLang="ko-KR" dirty="0"/>
              <a:t>, </a:t>
            </a:r>
            <a:r>
              <a:rPr lang="ko-KR" altLang="en-US" dirty="0"/>
              <a:t>각종 설계와 관련된 작업들이 늘어남</a:t>
            </a:r>
            <a:endParaRPr lang="en-US" altLang="ko-KR" dirty="0"/>
          </a:p>
          <a:p>
            <a:r>
              <a:rPr lang="ko-KR" altLang="en-US" dirty="0"/>
              <a:t>소스코드의 재사용성</a:t>
            </a:r>
            <a:r>
              <a:rPr lang="en-US" altLang="ko-KR" dirty="0"/>
              <a:t>, </a:t>
            </a:r>
            <a:r>
              <a:rPr lang="ko-KR" altLang="en-US" dirty="0"/>
              <a:t>범용성이 높아지고</a:t>
            </a:r>
            <a:r>
              <a:rPr lang="en-US" altLang="ko-KR" dirty="0"/>
              <a:t>, </a:t>
            </a:r>
            <a:r>
              <a:rPr lang="ko-KR" altLang="en-US" dirty="0"/>
              <a:t>직관적인 업무 분담이 가능하고</a:t>
            </a:r>
            <a:r>
              <a:rPr lang="en-US" altLang="ko-KR" dirty="0"/>
              <a:t>, </a:t>
            </a:r>
            <a:r>
              <a:rPr lang="ko-KR" altLang="en-US" dirty="0"/>
              <a:t>복잡한 기능을 직관적으로 표현이 가능하고</a:t>
            </a:r>
            <a:r>
              <a:rPr lang="en-US" altLang="ko-KR" dirty="0"/>
              <a:t>,</a:t>
            </a:r>
            <a:r>
              <a:rPr lang="ko-KR" altLang="en-US" dirty="0"/>
              <a:t> 유지보수가 쉬워 짐</a:t>
            </a:r>
            <a:endParaRPr lang="en-US" altLang="ko-KR" dirty="0"/>
          </a:p>
          <a:p>
            <a:r>
              <a:rPr lang="ko-KR" altLang="en-US" dirty="0"/>
              <a:t>장점이 단점을 모두 커버하고도 남음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B5A2E7-2A94-5CD0-F678-50C1C10F6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392291-48F5-7C2E-9C85-CC0140B21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7" name="그림 6" descr="신용 카드로 제품을 구매하는 성인">
            <a:extLst>
              <a:ext uri="{FF2B5EF4-FFF2-40B4-BE49-F238E27FC236}">
                <a16:creationId xmlns:a16="http://schemas.microsoft.com/office/drawing/2014/main" id="{17CA2146-8FE7-7871-7F72-6413998CF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123" y="4830804"/>
            <a:ext cx="2472803" cy="164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97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E6AC9C-4C26-69E4-7A32-E441458D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</a:t>
            </a:r>
            <a:r>
              <a:rPr lang="ko-KR" altLang="en-US" dirty="0">
                <a:solidFill>
                  <a:srgbClr val="00B050"/>
                </a:solidFill>
              </a:rPr>
              <a:t>객체지향 프로그래밍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788FB6-0D96-3633-11A6-BDE6A6923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가지 종류의 음료만 판매하는 음료 자판기 이용 및 관리에 있어서 각각 필요한 객체의 이름</a:t>
            </a:r>
            <a:r>
              <a:rPr lang="en-US" altLang="ko-KR" dirty="0"/>
              <a:t>(</a:t>
            </a:r>
            <a:r>
              <a:rPr lang="ko-KR" altLang="en-US" dirty="0"/>
              <a:t>클래스</a:t>
            </a:r>
            <a:r>
              <a:rPr lang="en-US" altLang="ko-KR" dirty="0"/>
              <a:t>), </a:t>
            </a:r>
            <a:r>
              <a:rPr lang="ko-KR" altLang="en-US" dirty="0"/>
              <a:t>속성</a:t>
            </a:r>
            <a:r>
              <a:rPr lang="en-US" altLang="ko-KR" dirty="0"/>
              <a:t>(</a:t>
            </a:r>
            <a:r>
              <a:rPr lang="ko-KR" altLang="en-US" dirty="0"/>
              <a:t>필드</a:t>
            </a:r>
            <a:r>
              <a:rPr lang="en-US" altLang="ko-KR" dirty="0"/>
              <a:t>), </a:t>
            </a:r>
            <a:r>
              <a:rPr lang="ko-KR" altLang="en-US" dirty="0"/>
              <a:t>기능</a:t>
            </a:r>
            <a:r>
              <a:rPr lang="en-US" altLang="ko-KR" dirty="0"/>
              <a:t>(</a:t>
            </a:r>
            <a:r>
              <a:rPr lang="ko-KR" altLang="en-US" dirty="0"/>
              <a:t>메소드</a:t>
            </a:r>
            <a:r>
              <a:rPr lang="en-US" altLang="ko-KR" dirty="0"/>
              <a:t>) </a:t>
            </a:r>
            <a:r>
              <a:rPr lang="ko-KR" altLang="en-US" dirty="0"/>
              <a:t>정하기</a:t>
            </a:r>
            <a:endParaRPr lang="en-US" altLang="ko-KR" dirty="0"/>
          </a:p>
          <a:p>
            <a:r>
              <a:rPr lang="en-US" altLang="ko-KR" dirty="0"/>
              <a:t>ex) </a:t>
            </a:r>
          </a:p>
          <a:p>
            <a:r>
              <a:rPr lang="ko-KR" altLang="en-US" dirty="0"/>
              <a:t>사용자</a:t>
            </a:r>
            <a:endParaRPr lang="en-US" altLang="ko-KR" dirty="0"/>
          </a:p>
          <a:p>
            <a:pPr lvl="1"/>
            <a:r>
              <a:rPr lang="ko-KR" altLang="en-US" dirty="0"/>
              <a:t>필드 </a:t>
            </a:r>
            <a:r>
              <a:rPr lang="en-US" altLang="ko-KR" dirty="0"/>
              <a:t>- </a:t>
            </a:r>
            <a:r>
              <a:rPr lang="ko-KR" altLang="en-US" dirty="0"/>
              <a:t>가진 돈</a:t>
            </a:r>
            <a:endParaRPr lang="en-US" altLang="ko-KR" dirty="0"/>
          </a:p>
          <a:p>
            <a:pPr lvl="1"/>
            <a:r>
              <a:rPr lang="ko-KR" altLang="en-US" dirty="0"/>
              <a:t>기능 </a:t>
            </a:r>
            <a:r>
              <a:rPr lang="en-US" altLang="ko-KR" dirty="0"/>
              <a:t>- </a:t>
            </a:r>
            <a:r>
              <a:rPr lang="ko-KR" altLang="en-US" dirty="0"/>
              <a:t>돈 내기</a:t>
            </a:r>
            <a:endParaRPr lang="en-US" altLang="ko-KR" dirty="0"/>
          </a:p>
          <a:p>
            <a:r>
              <a:rPr lang="ko-KR" altLang="en-US" dirty="0"/>
              <a:t>자판기</a:t>
            </a:r>
            <a:endParaRPr lang="en-US" altLang="ko-KR" dirty="0"/>
          </a:p>
          <a:p>
            <a:pPr lvl="1"/>
            <a:r>
              <a:rPr lang="ko-KR" altLang="en-US" dirty="0"/>
              <a:t>필드 </a:t>
            </a:r>
            <a:r>
              <a:rPr lang="en-US" altLang="ko-KR" dirty="0"/>
              <a:t>- </a:t>
            </a:r>
            <a:r>
              <a:rPr lang="ko-KR" altLang="en-US" dirty="0"/>
              <a:t>받은 돈 </a:t>
            </a:r>
            <a:endParaRPr lang="en-US" altLang="ko-KR" dirty="0"/>
          </a:p>
          <a:p>
            <a:pPr lvl="1"/>
            <a:r>
              <a:rPr lang="ko-KR" altLang="en-US" dirty="0"/>
              <a:t>기능 </a:t>
            </a:r>
            <a:r>
              <a:rPr lang="en-US" altLang="ko-KR" dirty="0"/>
              <a:t>- </a:t>
            </a:r>
            <a:r>
              <a:rPr lang="ko-KR" altLang="en-US" dirty="0"/>
              <a:t>음료 투하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42BBA8-E9D7-8FAA-3F07-E17C966A0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38BB68-DFD9-6578-1E5D-C72073395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837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79F53-3ADB-B150-E071-9250F1811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5CAC8B-091B-343E-5DA9-37633F6AF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객체</a:t>
            </a:r>
            <a:r>
              <a:rPr lang="en-US" altLang="ko-KR" dirty="0"/>
              <a:t>(</a:t>
            </a:r>
            <a:r>
              <a:rPr lang="ko-KR" altLang="en-US" dirty="0"/>
              <a:t>클래스</a:t>
            </a:r>
            <a:r>
              <a:rPr lang="en-US" altLang="ko-KR" dirty="0"/>
              <a:t>)</a:t>
            </a:r>
            <a:r>
              <a:rPr lang="ko-KR" altLang="en-US" dirty="0"/>
              <a:t>는 </a:t>
            </a:r>
            <a:r>
              <a:rPr lang="ko-KR" altLang="en-US" dirty="0">
                <a:solidFill>
                  <a:srgbClr val="00B050"/>
                </a:solidFill>
              </a:rPr>
              <a:t>속성</a:t>
            </a:r>
            <a:r>
              <a:rPr lang="en-US" altLang="ko-KR" dirty="0">
                <a:solidFill>
                  <a:srgbClr val="00B050"/>
                </a:solidFill>
              </a:rPr>
              <a:t>(</a:t>
            </a:r>
            <a:r>
              <a:rPr lang="ko-KR" altLang="en-US" dirty="0">
                <a:solidFill>
                  <a:srgbClr val="00B050"/>
                </a:solidFill>
              </a:rPr>
              <a:t>필드</a:t>
            </a:r>
            <a:r>
              <a:rPr lang="en-US" altLang="ko-KR" dirty="0">
                <a:solidFill>
                  <a:srgbClr val="00B050"/>
                </a:solidFill>
              </a:rPr>
              <a:t>) + </a:t>
            </a:r>
            <a:r>
              <a:rPr lang="ko-KR" altLang="en-US" dirty="0">
                <a:solidFill>
                  <a:srgbClr val="00B050"/>
                </a:solidFill>
              </a:rPr>
              <a:t>기능</a:t>
            </a:r>
            <a:r>
              <a:rPr lang="en-US" altLang="ko-KR" dirty="0">
                <a:solidFill>
                  <a:srgbClr val="00B050"/>
                </a:solidFill>
              </a:rPr>
              <a:t>(</a:t>
            </a:r>
            <a:r>
              <a:rPr lang="ko-KR" altLang="en-US" dirty="0">
                <a:solidFill>
                  <a:srgbClr val="00B050"/>
                </a:solidFill>
              </a:rPr>
              <a:t>메소드</a:t>
            </a:r>
            <a:r>
              <a:rPr lang="en-US" altLang="ko-KR" dirty="0">
                <a:solidFill>
                  <a:srgbClr val="00B050"/>
                </a:solidFill>
              </a:rPr>
              <a:t>)</a:t>
            </a:r>
            <a:r>
              <a:rPr lang="ko-KR" altLang="en-US" dirty="0"/>
              <a:t>을 가짐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81EEE0-284A-6838-37A2-008CE9EC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0A65F2-F08B-83AA-5610-FCE6F61BE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1053DBF-BE00-3FDB-A6C0-5DCCF896E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90" y="3075416"/>
            <a:ext cx="3050506" cy="24847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77EEE34-4477-FCF1-3986-55CB9F108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184" y="3075416"/>
            <a:ext cx="4410926" cy="22871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009740-48D9-88BB-DDB1-6FA15B48EE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866"/>
          <a:stretch/>
        </p:blipFill>
        <p:spPr>
          <a:xfrm>
            <a:off x="9625814" y="3075416"/>
            <a:ext cx="1727986" cy="1756936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FFFB513-6E84-737D-E2B5-A13BAD86E38C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627361" y="2934642"/>
            <a:ext cx="649844" cy="347886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4ED402B-1912-B9B2-8297-83073EC7069F}"/>
              </a:ext>
            </a:extLst>
          </p:cNvPr>
          <p:cNvSpPr txBox="1"/>
          <p:nvPr/>
        </p:nvSpPr>
        <p:spPr>
          <a:xfrm>
            <a:off x="1787327" y="256531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접근제어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72277D-EA07-33DF-F441-A8E2D84D00D9}"/>
              </a:ext>
            </a:extLst>
          </p:cNvPr>
          <p:cNvSpPr txBox="1"/>
          <p:nvPr/>
        </p:nvSpPr>
        <p:spPr>
          <a:xfrm>
            <a:off x="3031263" y="2574838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클래스 이름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C9C97F7-9F1E-C0D3-A04B-E34EFCF4288F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2934124" y="2944170"/>
            <a:ext cx="714456" cy="378686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9CD82A5-2C20-A049-C094-92279FBBE2A1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3317966" y="4611189"/>
            <a:ext cx="593332" cy="94900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6BBAE20-BE8C-9566-F284-7B6F55847DB4}"/>
              </a:ext>
            </a:extLst>
          </p:cNvPr>
          <p:cNvSpPr txBox="1"/>
          <p:nvPr/>
        </p:nvSpPr>
        <p:spPr>
          <a:xfrm>
            <a:off x="3520806" y="5560191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메소드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426127-40C1-D197-527C-8394CD3DC99C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2717074" y="2934105"/>
            <a:ext cx="1944779" cy="82799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9779A06-309B-C107-E1A3-58510D3601E7}"/>
              </a:ext>
            </a:extLst>
          </p:cNvPr>
          <p:cNvSpPr txBox="1"/>
          <p:nvPr/>
        </p:nvSpPr>
        <p:spPr>
          <a:xfrm>
            <a:off x="4370747" y="2564773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필드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D9ADA10-9CDD-D91F-6BFB-B736F6CFF79E}"/>
              </a:ext>
            </a:extLst>
          </p:cNvPr>
          <p:cNvCxnSpPr>
            <a:cxnSpLocks/>
          </p:cNvCxnSpPr>
          <p:nvPr/>
        </p:nvCxnSpPr>
        <p:spPr>
          <a:xfrm>
            <a:off x="5532992" y="4817379"/>
            <a:ext cx="804497" cy="86445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981EAC6-8AAD-E012-2889-9EC0C28D8C90}"/>
              </a:ext>
            </a:extLst>
          </p:cNvPr>
          <p:cNvSpPr txBox="1"/>
          <p:nvPr/>
        </p:nvSpPr>
        <p:spPr>
          <a:xfrm>
            <a:off x="4952958" y="5744734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클래스 이름을 자료형처럼 사용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FAA727B-8A69-76E5-2D80-76C30DB58C68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6337489" y="4483933"/>
            <a:ext cx="1443072" cy="21331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4ACFFF7-3667-78BA-EABB-6D614DA45B0A}"/>
              </a:ext>
            </a:extLst>
          </p:cNvPr>
          <p:cNvSpPr txBox="1"/>
          <p:nvPr/>
        </p:nvSpPr>
        <p:spPr>
          <a:xfrm>
            <a:off x="6737647" y="4114601"/>
            <a:ext cx="208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클래스 인스턴스 이름</a:t>
            </a:r>
          </a:p>
        </p:txBody>
      </p:sp>
    </p:spTree>
    <p:extLst>
      <p:ext uri="{BB962C8B-B14F-4D97-AF65-F5344CB8AC3E}">
        <p14:creationId xmlns:p14="http://schemas.microsoft.com/office/powerpoint/2010/main" val="1430698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90984-BA35-E8F6-24BE-D2F35F864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62F88-3DD5-8A90-C3D6-3B8BCE2C9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6C3717-1A72-0CD5-7D9F-02EFEF310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필드는 같은 클래스 안에 있는 </a:t>
            </a:r>
            <a:br>
              <a:rPr lang="en-US" altLang="ko-KR" dirty="0"/>
            </a:br>
            <a:r>
              <a:rPr lang="ko-KR" altLang="en-US" dirty="0"/>
              <a:t>모든 메소드에서 사용 가능</a:t>
            </a:r>
            <a:endParaRPr lang="en-US" altLang="ko-KR" dirty="0"/>
          </a:p>
          <a:p>
            <a:r>
              <a:rPr lang="en-US" altLang="ko-KR" dirty="0"/>
              <a:t>public </a:t>
            </a:r>
            <a:r>
              <a:rPr lang="ko-KR" altLang="en-US" dirty="0"/>
              <a:t>필드는 클래스 인스턴스</a:t>
            </a:r>
            <a:br>
              <a:rPr lang="en-US" altLang="ko-KR" dirty="0"/>
            </a:br>
            <a:r>
              <a:rPr lang="ko-KR" altLang="en-US" dirty="0"/>
              <a:t>에서 바로 사용 가능하지만 </a:t>
            </a:r>
            <a:br>
              <a:rPr lang="en-US" altLang="ko-KR" dirty="0"/>
            </a:br>
            <a:r>
              <a:rPr lang="ko-KR" altLang="en-US" dirty="0"/>
              <a:t>권장되는 방법은 아님</a:t>
            </a:r>
            <a:endParaRPr lang="en-US" altLang="ko-KR" dirty="0"/>
          </a:p>
          <a:p>
            <a:pPr lvl="1"/>
            <a:r>
              <a:rPr lang="ko-KR" altLang="en-US" dirty="0"/>
              <a:t>이후 배울 </a:t>
            </a:r>
            <a:r>
              <a:rPr lang="en-US" altLang="ko-KR" dirty="0"/>
              <a:t>get, set </a:t>
            </a:r>
            <a:r>
              <a:rPr lang="ko-KR" altLang="en-US" dirty="0"/>
              <a:t>활용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B9688E-1A01-92BF-468C-A78642113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8E0923-7EE8-42D3-2A12-1C242DDB3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09C674-3D81-8CD4-73F9-F38A81E9C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390" y="1690688"/>
            <a:ext cx="5387163" cy="439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27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CC63F5-D93E-CD84-D4ED-BDA87942A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접근 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91D9BD-A534-736A-8067-BF2F153F5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public</a:t>
            </a:r>
          </a:p>
          <a:p>
            <a:pPr lvl="1"/>
            <a:r>
              <a:rPr lang="ko-KR" altLang="en-US" dirty="0"/>
              <a:t>모든 곳에서 접근 가능</a:t>
            </a:r>
            <a:endParaRPr lang="en-US" altLang="ko-KR" dirty="0"/>
          </a:p>
          <a:p>
            <a:r>
              <a:rPr lang="en-US" altLang="ko-KR" dirty="0">
                <a:solidFill>
                  <a:srgbClr val="0000FF"/>
                </a:solidFill>
              </a:rPr>
              <a:t>internal</a:t>
            </a:r>
          </a:p>
          <a:p>
            <a:pPr lvl="1"/>
            <a:r>
              <a:rPr lang="ko-KR" altLang="en-US" dirty="0"/>
              <a:t>동일한 어셈블리</a:t>
            </a:r>
            <a:r>
              <a:rPr lang="en-US" altLang="ko-KR" dirty="0"/>
              <a:t>(</a:t>
            </a:r>
            <a:r>
              <a:rPr lang="ko-KR" altLang="en-US" dirty="0"/>
              <a:t>프로젝트</a:t>
            </a:r>
            <a:r>
              <a:rPr lang="en-US" altLang="ko-KR" dirty="0"/>
              <a:t>)</a:t>
            </a:r>
            <a:r>
              <a:rPr lang="ko-KR" altLang="en-US" dirty="0"/>
              <a:t>에서만 접근 가능</a:t>
            </a:r>
            <a:endParaRPr lang="en-US" altLang="ko-KR" dirty="0"/>
          </a:p>
          <a:p>
            <a:r>
              <a:rPr lang="en-US" altLang="ko-KR" dirty="0">
                <a:solidFill>
                  <a:srgbClr val="0000FF"/>
                </a:solidFill>
              </a:rPr>
              <a:t>protected</a:t>
            </a:r>
          </a:p>
          <a:p>
            <a:pPr lvl="1"/>
            <a:r>
              <a:rPr lang="ko-KR" altLang="en-US" dirty="0"/>
              <a:t>상속 관계인 클래스</a:t>
            </a:r>
            <a:r>
              <a:rPr lang="en-US" altLang="ko-KR" dirty="0"/>
              <a:t>(</a:t>
            </a:r>
            <a:r>
              <a:rPr lang="ko-KR" altLang="en-US" dirty="0"/>
              <a:t>파생 클래스</a:t>
            </a:r>
            <a:r>
              <a:rPr lang="en-US" altLang="ko-KR" dirty="0"/>
              <a:t>)</a:t>
            </a:r>
            <a:r>
              <a:rPr lang="ko-KR" altLang="en-US" dirty="0"/>
              <a:t>에서 접근 가능</a:t>
            </a:r>
            <a:endParaRPr lang="en-US" altLang="ko-KR" dirty="0"/>
          </a:p>
          <a:p>
            <a:r>
              <a:rPr lang="en-US" altLang="ko-KR" dirty="0">
                <a:solidFill>
                  <a:srgbClr val="0000FF"/>
                </a:solidFill>
              </a:rPr>
              <a:t>private</a:t>
            </a:r>
          </a:p>
          <a:p>
            <a:pPr lvl="1"/>
            <a:r>
              <a:rPr lang="ko-KR" altLang="en-US" dirty="0"/>
              <a:t>해당 클래스</a:t>
            </a:r>
            <a:r>
              <a:rPr lang="en-US" altLang="ko-KR" dirty="0"/>
              <a:t>/</a:t>
            </a:r>
            <a:r>
              <a:rPr lang="ko-KR" altLang="en-US" dirty="0"/>
              <a:t>구조체 내부에서만 접근 가능</a:t>
            </a:r>
            <a:endParaRPr lang="en-US" altLang="ko-KR" dirty="0"/>
          </a:p>
          <a:p>
            <a:pPr lvl="1"/>
            <a:r>
              <a:rPr lang="ko-KR" altLang="en-US" dirty="0"/>
              <a:t>가능한 기능을 숨기는 것이 객체지향 프로그래밍의 원칙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4BE454-9CCA-DA22-40B0-6D0231613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BAA673-C97A-6574-806F-C1157E2FE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38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CBB50-704B-C839-6E54-C9640F23E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9C5C5F-9654-E948-85A9-A0616C736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접근 제어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8DFBA7C-79C7-54DE-F8AB-59EACB15F4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4768" y="1878745"/>
            <a:ext cx="3561361" cy="4104044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A495B6-D5FE-57B2-D973-88E330E37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8686EA-32A9-69E2-91B1-2B8D69C9B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4E817D2-CB00-E883-09B3-37EE03D05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754" y="1878745"/>
            <a:ext cx="6147046" cy="23144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0E220D-3BF4-3753-2486-17EADFC924C8}"/>
              </a:ext>
            </a:extLst>
          </p:cNvPr>
          <p:cNvSpPr txBox="1"/>
          <p:nvPr/>
        </p:nvSpPr>
        <p:spPr>
          <a:xfrm>
            <a:off x="5677989" y="4375002"/>
            <a:ext cx="4990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private</a:t>
            </a:r>
            <a:r>
              <a:rPr lang="ko-KR" altLang="en-US" dirty="0"/>
              <a:t>로 선언된 </a:t>
            </a:r>
            <a:r>
              <a:rPr lang="en-US" altLang="ko-KR" dirty="0"/>
              <a:t>ShowMessage2</a:t>
            </a:r>
            <a:r>
              <a:rPr lang="ko-KR" altLang="en-US" dirty="0"/>
              <a:t>는 사용할 수 없음</a:t>
            </a:r>
          </a:p>
        </p:txBody>
      </p:sp>
    </p:spTree>
    <p:extLst>
      <p:ext uri="{BB962C8B-B14F-4D97-AF65-F5344CB8AC3E}">
        <p14:creationId xmlns:p14="http://schemas.microsoft.com/office/powerpoint/2010/main" val="427998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49C79-8DE4-4842-D1E6-927CDD6D4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4228" y="2630027"/>
            <a:ext cx="5003543" cy="97442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C#</a:t>
            </a:r>
            <a:r>
              <a:rPr lang="ko-KR" altLang="en-US" dirty="0"/>
              <a:t> </a:t>
            </a:r>
            <a:r>
              <a:rPr lang="ko-KR" altLang="en-US"/>
              <a:t>심화 문법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223B3B-2FCF-58AF-BC81-E9824EB6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BEDFA-D8AA-4914-9440-7DF713C99FA9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112DC-52CD-A148-06F6-6813E1A6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655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95730D-6F86-AEDB-94B0-E32ACDE81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구조체와 차이점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4A61DE-1774-83B7-0E04-C5B940CAD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클래스는 </a:t>
            </a:r>
            <a:r>
              <a:rPr lang="ko-KR" altLang="en-US" dirty="0">
                <a:solidFill>
                  <a:srgbClr val="00B050"/>
                </a:solidFill>
              </a:rPr>
              <a:t>상속</a:t>
            </a:r>
            <a:r>
              <a:rPr lang="ko-KR" altLang="en-US" dirty="0"/>
              <a:t>이 가능하지만 구조체는 불가능</a:t>
            </a:r>
            <a:endParaRPr lang="en-US" altLang="ko-KR" dirty="0"/>
          </a:p>
          <a:p>
            <a:r>
              <a:rPr lang="ko-KR" altLang="en-US" dirty="0"/>
              <a:t>클래스는 </a:t>
            </a:r>
            <a:r>
              <a:rPr lang="en-US" altLang="ko-KR" dirty="0"/>
              <a:t>Heap </a:t>
            </a:r>
            <a:r>
              <a:rPr lang="ko-KR" altLang="en-US" dirty="0"/>
              <a:t>영역에 할당</a:t>
            </a:r>
            <a:r>
              <a:rPr lang="en-US" altLang="ko-KR" dirty="0"/>
              <a:t>, </a:t>
            </a:r>
            <a:r>
              <a:rPr lang="ko-KR" altLang="en-US" dirty="0"/>
              <a:t>구조체는 </a:t>
            </a:r>
            <a:r>
              <a:rPr lang="en-US" altLang="ko-KR" dirty="0"/>
              <a:t>Stack</a:t>
            </a:r>
            <a:r>
              <a:rPr lang="ko-KR" altLang="en-US" dirty="0"/>
              <a:t>에 할당</a:t>
            </a:r>
            <a:endParaRPr lang="en-US" altLang="ko-KR" dirty="0"/>
          </a:p>
          <a:p>
            <a:r>
              <a:rPr lang="ko-KR" altLang="en-US" dirty="0"/>
              <a:t>물론</a:t>
            </a:r>
            <a:r>
              <a:rPr lang="en-US" altLang="ko-KR" dirty="0"/>
              <a:t>, </a:t>
            </a:r>
            <a:r>
              <a:rPr lang="ko-KR" altLang="en-US" dirty="0"/>
              <a:t>구조체도 </a:t>
            </a:r>
            <a:r>
              <a:rPr lang="en-US" altLang="ko-KR" dirty="0"/>
              <a:t>new </a:t>
            </a:r>
            <a:r>
              <a:rPr lang="ko-KR" altLang="en-US" dirty="0"/>
              <a:t>키워드를 사용해서 </a:t>
            </a:r>
            <a:r>
              <a:rPr lang="en-US" altLang="ko-KR" dirty="0"/>
              <a:t>Heap</a:t>
            </a:r>
            <a:r>
              <a:rPr lang="ko-KR" altLang="en-US" dirty="0"/>
              <a:t>에 할당 가능</a:t>
            </a:r>
            <a:endParaRPr lang="en-US" altLang="ko-KR" dirty="0"/>
          </a:p>
          <a:p>
            <a:r>
              <a:rPr lang="en-US" altLang="ko-KR" dirty="0"/>
              <a:t>MSDN</a:t>
            </a:r>
            <a:r>
              <a:rPr lang="ko-KR" altLang="en-US" dirty="0"/>
              <a:t> 지침상 필드의 합이 </a:t>
            </a:r>
            <a:r>
              <a:rPr lang="en-US" altLang="ko-KR" dirty="0"/>
              <a:t>16byte</a:t>
            </a:r>
            <a:r>
              <a:rPr lang="ko-KR" altLang="en-US" dirty="0"/>
              <a:t>를 넘어가면 </a:t>
            </a:r>
            <a:r>
              <a:rPr lang="en-US" altLang="ko-KR" dirty="0"/>
              <a:t>Heap</a:t>
            </a:r>
            <a:r>
              <a:rPr lang="ko-KR" altLang="en-US" dirty="0"/>
              <a:t>에 할당을 권장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구조체는 주로 </a:t>
            </a:r>
            <a:r>
              <a:rPr lang="en-US" altLang="ko-KR" dirty="0"/>
              <a:t>16byte </a:t>
            </a:r>
            <a:r>
              <a:rPr lang="ko-KR" altLang="en-US" dirty="0"/>
              <a:t>미만의 필드로만 구성해서 사용할 때 사용하는 편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4F3140-E482-ACFF-D1F3-04A74AA04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C3347B2-00F3-1923-BFDE-CB14730F2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918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A5B556-AE25-00CE-D12B-F8744850C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네임스페이스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227E2E-D057-13F9-95E3-475A25C1A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같은 이름을 가진 클래스</a:t>
            </a:r>
            <a:r>
              <a:rPr lang="en-US" altLang="ko-KR"/>
              <a:t> </a:t>
            </a:r>
            <a:r>
              <a:rPr lang="ko-KR" altLang="en-US"/>
              <a:t>또는 함수가 생기지 않도록 이름을 추가로 붙여구분 하는 역할</a:t>
            </a:r>
            <a:endParaRPr lang="en-US" altLang="ko-KR"/>
          </a:p>
          <a:p>
            <a:r>
              <a:rPr lang="ko-KR" altLang="en-US"/>
              <a:t>네임 스페이스에는 클래스</a:t>
            </a:r>
            <a:r>
              <a:rPr lang="en-US" altLang="ko-KR"/>
              <a:t>, </a:t>
            </a:r>
            <a:r>
              <a:rPr lang="ko-KR" altLang="en-US"/>
              <a:t>함수만 작성 가능</a:t>
            </a:r>
            <a:r>
              <a:rPr lang="en-US" altLang="ko-KR"/>
              <a:t>, </a:t>
            </a:r>
            <a:r>
              <a:rPr lang="ko-KR" altLang="en-US"/>
              <a:t>변수는 불가능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23B03B-1B2E-42E9-6688-EFDF41CA7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4FD999-99F3-5068-EC6B-52A8A9D43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DF37D2-3B67-CBDF-53B6-C6381ADED1B8}"/>
              </a:ext>
            </a:extLst>
          </p:cNvPr>
          <p:cNvSpPr txBox="1"/>
          <p:nvPr/>
        </p:nvSpPr>
        <p:spPr>
          <a:xfrm>
            <a:off x="4420860" y="3084394"/>
            <a:ext cx="613630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16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altLang="ko-KR" sz="1600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linda</a:t>
            </a:r>
          </a:p>
          <a:p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ko-KR" sz="160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ko-KR" sz="160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ko-KR" sz="1600">
                <a:solidFill>
                  <a:srgbClr val="2B91AF"/>
                </a:solidFill>
                <a:latin typeface="Cascadia Mono" panose="020B0609020000020004" pitchFamily="49" charset="0"/>
              </a:rPr>
              <a:t>School</a:t>
            </a:r>
            <a:endParaRPr lang="en-US" altLang="ko-KR" sz="16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ko-KR" alt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ko-KR" sz="160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do_nothing()</a:t>
            </a:r>
          </a:p>
          <a:p>
            <a:r>
              <a:rPr lang="ko-KR" alt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endParaRPr lang="ko-KR" altLang="en-US" sz="16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ko-KR" alt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r>
              <a:rPr lang="ko-KR" alt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ko-KR" altLang="en-US" sz="16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B52CCC-71D9-8392-DFD6-2F12670ACA95}"/>
              </a:ext>
            </a:extLst>
          </p:cNvPr>
          <p:cNvSpPr txBox="1"/>
          <p:nvPr/>
        </p:nvSpPr>
        <p:spPr>
          <a:xfrm>
            <a:off x="581261" y="3330616"/>
            <a:ext cx="613630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john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ko-KR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ko-KR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School</a:t>
            </a:r>
            <a:endParaRPr lang="en-US" altLang="ko-KR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ko-KR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do_something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endParaRPr lang="ko-KR" alt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B9DC2C4-A2A7-4C22-9C26-0457D0690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795" y="3330616"/>
            <a:ext cx="2942308" cy="63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64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A5B556-AE25-00CE-D12B-F8744850C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네임스페이스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227E2E-D057-13F9-95E3-475A25C1A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chemeClr val="accent1"/>
                </a:solidFill>
              </a:rPr>
              <a:t>using</a:t>
            </a:r>
            <a:r>
              <a:rPr lang="en-US" altLang="ko-KR"/>
              <a:t> </a:t>
            </a:r>
            <a:r>
              <a:rPr lang="ko-KR" altLang="en-US"/>
              <a:t>키워드를 사용하여 네임스페이스 이름을 생략 가능</a:t>
            </a:r>
            <a:endParaRPr lang="en-US" altLang="ko-KR"/>
          </a:p>
          <a:p>
            <a:r>
              <a:rPr lang="ko-KR" altLang="en-US"/>
              <a:t>다른 파일</a:t>
            </a:r>
            <a:r>
              <a:rPr lang="en-US" altLang="ko-KR"/>
              <a:t>(.cs)</a:t>
            </a:r>
            <a:r>
              <a:rPr lang="ko-KR" altLang="en-US"/>
              <a:t>에 있는 네임스페이스도 </a:t>
            </a:r>
            <a:r>
              <a:rPr lang="en-US" altLang="ko-KR">
                <a:solidFill>
                  <a:schemeClr val="accent1"/>
                </a:solidFill>
              </a:rPr>
              <a:t>using</a:t>
            </a:r>
            <a:r>
              <a:rPr lang="ko-KR" altLang="en-US"/>
              <a:t>을 사용하여 가져올 수 있음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23B03B-1B2E-42E9-6688-EFDF41CA7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4FD999-99F3-5068-EC6B-52A8A9D43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DF37D2-3B67-CBDF-53B6-C6381ADED1B8}"/>
              </a:ext>
            </a:extLst>
          </p:cNvPr>
          <p:cNvSpPr txBox="1"/>
          <p:nvPr/>
        </p:nvSpPr>
        <p:spPr>
          <a:xfrm>
            <a:off x="4731929" y="3133267"/>
            <a:ext cx="32340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accent6"/>
                </a:solidFill>
                <a:latin typeface="Cascadia Mono" panose="020B0609020000020004" pitchFamily="49" charset="0"/>
              </a:rPr>
              <a:t>// Program2.cs</a:t>
            </a:r>
          </a:p>
          <a:p>
            <a:r>
              <a:rPr lang="en-US" altLang="ko-KR" sz="160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john;</a:t>
            </a:r>
          </a:p>
          <a:p>
            <a:endParaRPr lang="en-US" altLang="ko-KR" sz="16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altLang="ko-KR" sz="1600">
                <a:solidFill>
                  <a:schemeClr val="accent6"/>
                </a:solidFill>
                <a:latin typeface="Cascadia Mono" panose="020B0609020000020004" pitchFamily="49" charset="0"/>
              </a:rPr>
              <a:t>//...</a:t>
            </a:r>
          </a:p>
          <a:p>
            <a:endParaRPr lang="en-US" altLang="ko-KR" sz="16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altLang="ko-KR" sz="1600">
                <a:solidFill>
                  <a:schemeClr val="accent5"/>
                </a:solidFill>
                <a:latin typeface="Cascadia Mono" panose="020B0609020000020004" pitchFamily="49" charset="0"/>
              </a:rPr>
              <a:t>School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school1;</a:t>
            </a:r>
          </a:p>
          <a:p>
            <a:r>
              <a:rPr lang="en-US" altLang="ko-KR" sz="160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john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.</a:t>
            </a:r>
            <a:r>
              <a:rPr lang="en-US" altLang="ko-KR" sz="1600">
                <a:solidFill>
                  <a:schemeClr val="accent5"/>
                </a:solidFill>
                <a:latin typeface="Cascadia Mono" panose="020B0609020000020004" pitchFamily="49" charset="0"/>
              </a:rPr>
              <a:t>School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school2;</a:t>
            </a:r>
          </a:p>
          <a:p>
            <a:endParaRPr lang="en-US" altLang="ko-KR" sz="16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altLang="ko-KR" sz="1600">
                <a:solidFill>
                  <a:schemeClr val="accent6"/>
                </a:solidFill>
                <a:latin typeface="Cascadia Mono" panose="020B0609020000020004" pitchFamily="49" charset="0"/>
              </a:rPr>
              <a:t>//...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5FD328-30ED-6AF1-BBFB-C1251978A77B}"/>
              </a:ext>
            </a:extLst>
          </p:cNvPr>
          <p:cNvSpPr txBox="1"/>
          <p:nvPr/>
        </p:nvSpPr>
        <p:spPr>
          <a:xfrm>
            <a:off x="824917" y="3133267"/>
            <a:ext cx="362044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accent6"/>
                </a:solidFill>
                <a:latin typeface="Cascadia Mono" panose="020B0609020000020004" pitchFamily="49" charset="0"/>
              </a:rPr>
              <a:t>// Program1.cs</a:t>
            </a:r>
          </a:p>
          <a:p>
            <a:r>
              <a:rPr lang="en-US" altLang="ko-KR" sz="1600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john</a:t>
            </a:r>
          </a:p>
          <a:p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ko-KR" sz="160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ko-KR" sz="160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ko-KR" sz="1600">
                <a:solidFill>
                  <a:srgbClr val="2B91AF"/>
                </a:solidFill>
                <a:latin typeface="Cascadia Mono" panose="020B0609020000020004" pitchFamily="49" charset="0"/>
              </a:rPr>
              <a:t>School</a:t>
            </a:r>
            <a:endParaRPr lang="en-US" altLang="ko-KR" sz="16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ko-KR" alt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ko-KR" sz="160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do_something()</a:t>
            </a:r>
          </a:p>
          <a:p>
            <a:r>
              <a:rPr lang="ko-KR" alt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endParaRPr lang="ko-KR" altLang="en-US" sz="16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ko-KR" alt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r>
              <a:rPr lang="ko-KR" alt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37D3FDD-4FAA-11D8-43F5-64DA00A305A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201019" y="4897182"/>
            <a:ext cx="2259053" cy="39609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29EFC1-C870-7CE5-4260-1B35DFA62B15}"/>
              </a:ext>
            </a:extLst>
          </p:cNvPr>
          <p:cNvSpPr txBox="1"/>
          <p:nvPr/>
        </p:nvSpPr>
        <p:spPr>
          <a:xfrm>
            <a:off x="7460072" y="4970113"/>
            <a:ext cx="3307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using</a:t>
            </a:r>
            <a:r>
              <a:rPr lang="ko-KR" altLang="en-US"/>
              <a:t>으로 가져온 네임스페이스를 </a:t>
            </a:r>
            <a:endParaRPr lang="en-US" altLang="ko-KR"/>
          </a:p>
          <a:p>
            <a:r>
              <a:rPr lang="ko-KR" altLang="en-US"/>
              <a:t>사용하면 회색으로 표시됨</a:t>
            </a:r>
          </a:p>
        </p:txBody>
      </p:sp>
    </p:spTree>
    <p:extLst>
      <p:ext uri="{BB962C8B-B14F-4D97-AF65-F5344CB8AC3E}">
        <p14:creationId xmlns:p14="http://schemas.microsoft.com/office/powerpoint/2010/main" val="3972938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A6831-3C2E-7171-2D04-0A104C6C8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생성자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547FCC-6A9F-3131-110D-84A99AACF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00FF"/>
                </a:solidFill>
              </a:rPr>
              <a:t>new</a:t>
            </a:r>
            <a:r>
              <a:rPr lang="en-US" altLang="ko-KR" dirty="0"/>
              <a:t> </a:t>
            </a:r>
            <a:r>
              <a:rPr lang="ko-KR" altLang="en-US" dirty="0"/>
              <a:t>키워드를 통해 클래스의 인스턴스가 생성됨과 동시에 </a:t>
            </a:r>
            <a:r>
              <a:rPr lang="en-US" altLang="ko-KR" dirty="0"/>
              <a:t>1</a:t>
            </a:r>
            <a:r>
              <a:rPr lang="ko-KR" altLang="en-US" dirty="0"/>
              <a:t>회 실행되는 메소드</a:t>
            </a:r>
            <a:endParaRPr lang="en-US" altLang="ko-KR" dirty="0"/>
          </a:p>
          <a:p>
            <a:r>
              <a:rPr lang="ko-KR" altLang="en-US" dirty="0"/>
              <a:t>클래스의 이름과 동일한 이름을 사용</a:t>
            </a:r>
            <a:endParaRPr lang="en-US" altLang="ko-KR" dirty="0"/>
          </a:p>
          <a:p>
            <a:r>
              <a:rPr lang="ko-KR" altLang="en-US" dirty="0"/>
              <a:t>출력 자료형은 지정할 수 없고 반드시 </a:t>
            </a:r>
            <a:r>
              <a:rPr lang="en-US" altLang="ko-KR" dirty="0">
                <a:solidFill>
                  <a:srgbClr val="0000FF"/>
                </a:solidFill>
              </a:rPr>
              <a:t>public</a:t>
            </a:r>
            <a:r>
              <a:rPr lang="ko-KR" altLang="en-US" dirty="0"/>
              <a:t>으로 선언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146D25-4283-7805-2C33-2EE9A5B45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200D58-DE24-7AFB-BCCA-48897FD1E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4F938D-C858-17CB-80B3-288993712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07" y="3735451"/>
            <a:ext cx="4414916" cy="2325714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70C83D5-60A7-3D5F-75A9-F96CE8207EB5}"/>
              </a:ext>
            </a:extLst>
          </p:cNvPr>
          <p:cNvCxnSpPr/>
          <p:nvPr/>
        </p:nvCxnSpPr>
        <p:spPr>
          <a:xfrm flipH="1">
            <a:off x="3280565" y="5277394"/>
            <a:ext cx="2403565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BDC3598-D8D0-6461-4A7D-96EB31A72831}"/>
              </a:ext>
            </a:extLst>
          </p:cNvPr>
          <p:cNvSpPr txBox="1"/>
          <p:nvPr/>
        </p:nvSpPr>
        <p:spPr>
          <a:xfrm>
            <a:off x="5722930" y="5092728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바로 이 녀석</a:t>
            </a:r>
          </a:p>
        </p:txBody>
      </p:sp>
    </p:spTree>
    <p:extLst>
      <p:ext uri="{BB962C8B-B14F-4D97-AF65-F5344CB8AC3E}">
        <p14:creationId xmlns:p14="http://schemas.microsoft.com/office/powerpoint/2010/main" val="1946849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58D7C-9FC4-C570-550D-F705F6550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83D9F5-50D1-CC6B-5541-7926B2A56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생성자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9DA0BC-F116-C0CE-7264-A3BF149D8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입력 값에 따라 여러 개의 생성자를 정의 가능</a:t>
            </a:r>
            <a:endParaRPr lang="en-US" altLang="ko-KR" dirty="0"/>
          </a:p>
          <a:p>
            <a:r>
              <a:rPr lang="ko-KR" altLang="en-US" dirty="0"/>
              <a:t>입력 값이 없는 생성자를 기본 생성자라고 함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875436-D667-90C5-0202-F739286FB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29CBA1-639F-1B5F-90F7-6C2720BCE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C5B8CAD-4498-37B0-8780-10E48D594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929" y="2792993"/>
            <a:ext cx="3954250" cy="36998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6C5CEF1-FF87-8720-6ACA-83D8FE452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823" y="2921218"/>
            <a:ext cx="3533373" cy="125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4304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AF863-EE0E-563C-5AAA-EAFCA0B6F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E111E-D790-7A6C-0C73-AC82D2328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</a:t>
            </a:r>
            <a:r>
              <a:rPr lang="ko-KR" altLang="en-US" dirty="0" err="1"/>
              <a:t>소멸자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B10648-72CE-788F-6363-31993914E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클래스 인스턴스가 </a:t>
            </a:r>
            <a:r>
              <a:rPr lang="ko-KR" altLang="en-US" dirty="0" err="1"/>
              <a:t>스코프를</a:t>
            </a:r>
            <a:r>
              <a:rPr lang="ko-KR" altLang="en-US" dirty="0"/>
              <a:t> 벗어나고 </a:t>
            </a:r>
            <a:r>
              <a:rPr lang="ko-KR" altLang="en-US" dirty="0" err="1">
                <a:solidFill>
                  <a:srgbClr val="00B050"/>
                </a:solidFill>
              </a:rPr>
              <a:t>가비지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 err="1">
                <a:solidFill>
                  <a:srgbClr val="00B050"/>
                </a:solidFill>
              </a:rPr>
              <a:t>콜렉터</a:t>
            </a:r>
            <a:r>
              <a:rPr lang="ko-KR" altLang="en-US" dirty="0" err="1"/>
              <a:t>에</a:t>
            </a:r>
            <a:r>
              <a:rPr lang="ko-KR" altLang="en-US" dirty="0"/>
              <a:t> 의해 제거될 때 </a:t>
            </a:r>
            <a:r>
              <a:rPr lang="en-US" altLang="ko-KR" dirty="0"/>
              <a:t>1</a:t>
            </a:r>
            <a:r>
              <a:rPr lang="ko-KR" altLang="en-US" dirty="0"/>
              <a:t>회만 작동하는 메소드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개발자가 직접 소멸자가 호출되는 시기를 정할 수 없음</a:t>
            </a:r>
            <a:endParaRPr lang="en-US" altLang="ko-KR" dirty="0"/>
          </a:p>
          <a:p>
            <a:r>
              <a:rPr lang="ko-KR" altLang="en-US" dirty="0"/>
              <a:t>생성자와 규칙은 같으나 앞에 </a:t>
            </a:r>
            <a:r>
              <a:rPr lang="en-US" altLang="ko-KR" dirty="0">
                <a:solidFill>
                  <a:srgbClr val="00B050"/>
                </a:solidFill>
              </a:rPr>
              <a:t>~</a:t>
            </a:r>
            <a:r>
              <a:rPr lang="en-US" altLang="ko-KR" dirty="0"/>
              <a:t> </a:t>
            </a:r>
            <a:r>
              <a:rPr lang="ko-KR" altLang="en-US" dirty="0"/>
              <a:t>이 붙음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17E0DC-C3C7-D23D-2B5B-10165040E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9E64A7-B8ED-FFEA-B4AD-CFDC2513E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BD05328-B9C0-67AB-E031-63DB806C1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301" y="3301510"/>
            <a:ext cx="4228882" cy="30103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A85B8E-B093-29F1-E6E7-DE0ADDFF9F9F}"/>
              </a:ext>
            </a:extLst>
          </p:cNvPr>
          <p:cNvSpPr txBox="1"/>
          <p:nvPr/>
        </p:nvSpPr>
        <p:spPr>
          <a:xfrm>
            <a:off x="953589" y="4585063"/>
            <a:ext cx="50193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 err="1"/>
              <a:t>가비지</a:t>
            </a:r>
            <a:r>
              <a:rPr lang="ko-KR" altLang="en-US" b="1" dirty="0"/>
              <a:t> </a:t>
            </a:r>
            <a:r>
              <a:rPr lang="ko-KR" altLang="en-US" b="1" dirty="0" err="1"/>
              <a:t>콜렉터</a:t>
            </a:r>
            <a:r>
              <a:rPr lang="ko-KR" altLang="en-US" b="1" dirty="0"/>
              <a:t> </a:t>
            </a:r>
            <a:r>
              <a:rPr lang="en-US" altLang="ko-KR" b="1" dirty="0"/>
              <a:t>(Garbage Collector, GC)</a:t>
            </a:r>
          </a:p>
          <a:p>
            <a:r>
              <a:rPr lang="en-US" altLang="ko-KR" dirty="0"/>
              <a:t>Heap</a:t>
            </a:r>
            <a:r>
              <a:rPr lang="ko-KR" altLang="en-US" dirty="0"/>
              <a:t> 영역에 할당된 요소 중 사용하지 않는 것들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주로 </a:t>
            </a:r>
            <a:r>
              <a:rPr lang="ko-KR" altLang="en-US" dirty="0" err="1"/>
              <a:t>스코프를</a:t>
            </a:r>
            <a:r>
              <a:rPr lang="ko-KR" altLang="en-US" dirty="0"/>
              <a:t> 벗어났거나 어디서도 호출된 적이 없는 </a:t>
            </a:r>
            <a:endParaRPr lang="en-US" altLang="ko-KR" dirty="0"/>
          </a:p>
          <a:p>
            <a:r>
              <a:rPr lang="ko-KR" altLang="en-US" dirty="0"/>
              <a:t>것들을 할당 해제 시켜주는 것으로 메모리에서 삭제함</a:t>
            </a:r>
          </a:p>
        </p:txBody>
      </p:sp>
    </p:spTree>
    <p:extLst>
      <p:ext uri="{BB962C8B-B14F-4D97-AF65-F5344CB8AC3E}">
        <p14:creationId xmlns:p14="http://schemas.microsoft.com/office/powerpoint/2010/main" val="396145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C5078-6DD6-4F22-3E56-08C439294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72EC60B1-7DD5-5899-25C5-4BAAD8B4B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73" y="1983975"/>
            <a:ext cx="4149012" cy="332808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DEEF5B9-7979-EBA5-6466-FE9F8D0DA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클래스 생성자</a:t>
            </a:r>
            <a:r>
              <a:rPr lang="en-US" altLang="ko-KR"/>
              <a:t>/</a:t>
            </a:r>
            <a:r>
              <a:rPr lang="ko-KR" altLang="en-US"/>
              <a:t>소멸자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A8D278-EF09-19C0-FAE8-6845F0FF1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7ABB20-68BA-1FB7-BAC3-0F78CA64D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26</a:t>
            </a:fld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F23A963-20D7-A461-2A67-D4D0EF9D4821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2298482" y="1915272"/>
            <a:ext cx="1185306" cy="90413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9118095-CB66-AA83-756C-D8297869E93D}"/>
              </a:ext>
            </a:extLst>
          </p:cNvPr>
          <p:cNvSpPr txBox="1"/>
          <p:nvPr/>
        </p:nvSpPr>
        <p:spPr>
          <a:xfrm>
            <a:off x="2540260" y="1545940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클래스 이름과 같음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F32B8BF-66CB-910F-A7CA-120ABD77D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589" y="2226535"/>
            <a:ext cx="5134254" cy="208442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BE83073-70C5-4327-1A94-94A6D7FE8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0" y="2426541"/>
            <a:ext cx="1621085" cy="1684409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06A3487-9B7B-0903-2D83-D2EB39C54E91}"/>
              </a:ext>
            </a:extLst>
          </p:cNvPr>
          <p:cNvCxnSpPr>
            <a:cxnSpLocks/>
          </p:cNvCxnSpPr>
          <p:nvPr/>
        </p:nvCxnSpPr>
        <p:spPr>
          <a:xfrm>
            <a:off x="7449310" y="4018151"/>
            <a:ext cx="161156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8BE95B3-5AC6-82CA-D425-01E1BDC7CD78}"/>
              </a:ext>
            </a:extLst>
          </p:cNvPr>
          <p:cNvSpPr txBox="1"/>
          <p:nvPr/>
        </p:nvSpPr>
        <p:spPr>
          <a:xfrm>
            <a:off x="755224" y="5601140"/>
            <a:ext cx="2799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접근 제어 없이 </a:t>
            </a:r>
            <a:r>
              <a:rPr lang="en-US" altLang="ko-KR"/>
              <a:t>~ </a:t>
            </a:r>
            <a:r>
              <a:rPr lang="ko-KR" altLang="en-US"/>
              <a:t>기호만 붙임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E676146-BC17-82D1-ABAE-85B06B293AD4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1113176" y="4313255"/>
            <a:ext cx="1041630" cy="128788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5" name="그림 44">
            <a:extLst>
              <a:ext uri="{FF2B5EF4-FFF2-40B4-BE49-F238E27FC236}">
                <a16:creationId xmlns:a16="http://schemas.microsoft.com/office/drawing/2014/main" id="{467D5B25-DC24-35BD-D6BC-9AEC9647AC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8800" y="4190553"/>
            <a:ext cx="1621085" cy="1811801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B86FEC2-386B-9520-8C6D-8377224BD23C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3507633" y="1915423"/>
            <a:ext cx="2352168" cy="90398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22B23B-1C09-AE94-E775-45C07A25C536}"/>
              </a:ext>
            </a:extLst>
          </p:cNvPr>
          <p:cNvSpPr txBox="1"/>
          <p:nvPr/>
        </p:nvSpPr>
        <p:spPr>
          <a:xfrm>
            <a:off x="5105428" y="1546091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변수 입력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1647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B2BC13-1057-F4F9-1EC7-40A16662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partial </a:t>
            </a:r>
            <a:r>
              <a:rPr lang="ko-KR" altLang="en-US"/>
              <a:t>클래스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D9BFB1-2DA0-2F20-AD44-CA5C5F403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1B0B11-CD29-3A7E-2B71-977BB9D38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D26160-AA9C-CBBE-F4B0-0BA70C4F8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88" y="2694873"/>
            <a:ext cx="4245935" cy="2161335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7025AC-EF66-7496-2136-65897B3669AD}"/>
              </a:ext>
            </a:extLst>
          </p:cNvPr>
          <p:cNvCxnSpPr/>
          <p:nvPr/>
        </p:nvCxnSpPr>
        <p:spPr>
          <a:xfrm>
            <a:off x="1195291" y="3220720"/>
            <a:ext cx="9042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B393243-0014-FB4A-4789-DE8C27D20843}"/>
              </a:ext>
            </a:extLst>
          </p:cNvPr>
          <p:cNvSpPr txBox="1"/>
          <p:nvPr/>
        </p:nvSpPr>
        <p:spPr>
          <a:xfrm>
            <a:off x="528320" y="1621513"/>
            <a:ext cx="5431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/>
              <a:t>여러 파일에 걸쳐 하나의 클래스를 정의함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254717-1FBF-FE80-250A-DCA9A7A6258F}"/>
              </a:ext>
            </a:extLst>
          </p:cNvPr>
          <p:cNvSpPr txBox="1"/>
          <p:nvPr/>
        </p:nvSpPr>
        <p:spPr>
          <a:xfrm>
            <a:off x="528320" y="5005654"/>
            <a:ext cx="1449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Form1.cs</a:t>
            </a:r>
            <a:endParaRPr lang="ko-KR" altLang="en-US" sz="240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F44C238-C8AC-EB33-84CF-6ECF41BFDB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17"/>
          <a:stretch/>
        </p:blipFill>
        <p:spPr>
          <a:xfrm>
            <a:off x="4640257" y="2704248"/>
            <a:ext cx="7419664" cy="1867635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4A190D0-20F9-3343-A828-163EFE15DFA0}"/>
              </a:ext>
            </a:extLst>
          </p:cNvPr>
          <p:cNvCxnSpPr/>
          <p:nvPr/>
        </p:nvCxnSpPr>
        <p:spPr>
          <a:xfrm>
            <a:off x="4730971" y="3190240"/>
            <a:ext cx="9042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5B8A654-7B4F-F282-7ABE-80F6B21C1AC1}"/>
              </a:ext>
            </a:extLst>
          </p:cNvPr>
          <p:cNvSpPr txBox="1"/>
          <p:nvPr/>
        </p:nvSpPr>
        <p:spPr>
          <a:xfrm>
            <a:off x="4730971" y="5005654"/>
            <a:ext cx="2787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Form1.Designer.cs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516584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3A47B7-C3C1-A557-3E5F-F913FE380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</a:t>
            </a:r>
            <a:r>
              <a:rPr lang="en-US" altLang="ko-KR" dirty="0"/>
              <a:t>(Property)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D729E2-AFF1-4B79-CB2F-891579590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클래스에서 필드의 값을 직접 접근하는 것을 방지하기 위한 기술</a:t>
            </a:r>
            <a:endParaRPr lang="en-US" altLang="ko-KR" dirty="0"/>
          </a:p>
          <a:p>
            <a:r>
              <a:rPr lang="ko-KR" altLang="en-US" dirty="0"/>
              <a:t>사용하는데 달라지는 부분은 없지만</a:t>
            </a:r>
            <a:r>
              <a:rPr lang="en-US" altLang="ko-KR" dirty="0"/>
              <a:t>, </a:t>
            </a:r>
            <a:r>
              <a:rPr lang="ko-KR" altLang="en-US" dirty="0"/>
              <a:t>내부적으로 메모리에 간접 접근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BA6534-939C-D51B-C4D6-8FA160501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C4E2CC-4CE4-C5AC-F3D6-057897906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6B8075-A353-FF47-53DB-00B026703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02" y="3169513"/>
            <a:ext cx="6292019" cy="16635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54B079B-F743-B885-073F-5C71FC0E1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705" y="3307740"/>
            <a:ext cx="3685695" cy="728568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818F133-A38F-7E97-9E70-1F25F10819B3}"/>
              </a:ext>
            </a:extLst>
          </p:cNvPr>
          <p:cNvCxnSpPr/>
          <p:nvPr/>
        </p:nvCxnSpPr>
        <p:spPr>
          <a:xfrm>
            <a:off x="2860158" y="4306185"/>
            <a:ext cx="51036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10D3EDD-311A-39CA-247F-CE6A10530566}"/>
              </a:ext>
            </a:extLst>
          </p:cNvPr>
          <p:cNvCxnSpPr>
            <a:cxnSpLocks/>
          </p:cNvCxnSpPr>
          <p:nvPr/>
        </p:nvCxnSpPr>
        <p:spPr>
          <a:xfrm>
            <a:off x="8860594" y="3948222"/>
            <a:ext cx="138919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7654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4B2A4D-199B-A16C-29F3-28C1D9CF9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속성</a:t>
            </a:r>
            <a:r>
              <a:rPr lang="en-US" altLang="ko-KR"/>
              <a:t>(Property)</a:t>
            </a:r>
            <a:r>
              <a:rPr lang="ko-KR" altLang="en-US"/>
              <a:t> 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2767B1-4576-22D6-792B-B7BA780DE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4D048E-7CD9-81B6-D6C8-F74129BF7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A22418-CC53-1F84-2C6F-2C9EB5FB3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값을 가져오거나</a:t>
            </a:r>
            <a:r>
              <a:rPr lang="en-US" altLang="ko-KR" dirty="0"/>
              <a:t>, </a:t>
            </a:r>
            <a:r>
              <a:rPr lang="ko-KR" altLang="en-US" dirty="0"/>
              <a:t>전달하기 전에 오류 체크 등 추가적인 코드 실행 가능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B069110-E8DA-A11B-2884-7F67AE762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274" y="2556958"/>
            <a:ext cx="3705742" cy="3620005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0DAB36B-3881-78BB-518F-488EB59996FF}"/>
              </a:ext>
            </a:extLst>
          </p:cNvPr>
          <p:cNvCxnSpPr>
            <a:cxnSpLocks/>
          </p:cNvCxnSpPr>
          <p:nvPr/>
        </p:nvCxnSpPr>
        <p:spPr>
          <a:xfrm flipH="1">
            <a:off x="4306186" y="4327452"/>
            <a:ext cx="1935126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DD16047-C180-2BAA-789C-5C6BBF859AE1}"/>
              </a:ext>
            </a:extLst>
          </p:cNvPr>
          <p:cNvSpPr txBox="1"/>
          <p:nvPr/>
        </p:nvSpPr>
        <p:spPr>
          <a:xfrm>
            <a:off x="6241312" y="4142786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이 부분에 소스코드 추가</a:t>
            </a:r>
          </a:p>
        </p:txBody>
      </p:sp>
    </p:spTree>
    <p:extLst>
      <p:ext uri="{BB962C8B-B14F-4D97-AF65-F5344CB8AC3E}">
        <p14:creationId xmlns:p14="http://schemas.microsoft.com/office/powerpoint/2010/main" val="4249083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467EA2-908E-4311-2158-16B946976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구조체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D52203-0ED5-8B96-9053-292CFDBEA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비슷한 속성을 가진 변수 및 함수 묶음</a:t>
            </a:r>
            <a:endParaRPr lang="en-US" altLang="ko-KR" dirty="0"/>
          </a:p>
          <a:p>
            <a:r>
              <a:rPr lang="ko-KR" altLang="en-US" dirty="0"/>
              <a:t>이후 배울 클래스와 기능적으로는 같음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A68683-B4CB-330A-7B8D-8D48D31FA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1885A56-FDC0-C3B7-F653-B1459825C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D40704-613D-BB32-E8CE-C93CFFC47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17944"/>
            <a:ext cx="2295742" cy="18267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5B8BF91-3B80-4FE8-C4DD-3805202A1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8819" y="3117944"/>
            <a:ext cx="1641295" cy="10635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04B7FC0-A53B-630E-54E3-64399063D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3942" y="3117944"/>
            <a:ext cx="5936535" cy="3069844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63AC477-58D8-3548-6C34-638BD05F13A2}"/>
              </a:ext>
            </a:extLst>
          </p:cNvPr>
          <p:cNvCxnSpPr/>
          <p:nvPr/>
        </p:nvCxnSpPr>
        <p:spPr>
          <a:xfrm>
            <a:off x="5782595" y="5930332"/>
            <a:ext cx="3130475" cy="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BE87404-A48D-575A-57D0-C4C74749628C}"/>
              </a:ext>
            </a:extLst>
          </p:cNvPr>
          <p:cNvSpPr txBox="1"/>
          <p:nvPr/>
        </p:nvSpPr>
        <p:spPr>
          <a:xfrm>
            <a:off x="5782595" y="5992297"/>
            <a:ext cx="322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C# 6.0</a:t>
            </a:r>
            <a:r>
              <a:rPr lang="ko-KR" altLang="en-US" dirty="0"/>
              <a:t>부터 지원하는 문자열 보간</a:t>
            </a:r>
          </a:p>
        </p:txBody>
      </p:sp>
    </p:spTree>
    <p:extLst>
      <p:ext uri="{BB962C8B-B14F-4D97-AF65-F5344CB8AC3E}">
        <p14:creationId xmlns:p14="http://schemas.microsoft.com/office/powerpoint/2010/main" val="28725700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6F9E5-385B-6C63-63D4-AF5EECCFD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2B6D2E-A202-5D74-4A24-8078BEFA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</a:t>
            </a:r>
            <a:r>
              <a:rPr lang="ko-KR" altLang="en-US" dirty="0">
                <a:solidFill>
                  <a:srgbClr val="00B050"/>
                </a:solidFill>
              </a:rPr>
              <a:t>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0B08AF-61B9-DFB6-21C5-52BC05B7B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앞서 설계했던 음료자판기 클래스를 직접 구현</a:t>
            </a:r>
            <a:endParaRPr lang="en-US" altLang="ko-KR" dirty="0"/>
          </a:p>
          <a:p>
            <a:r>
              <a:rPr lang="ko-KR" altLang="en-US" dirty="0"/>
              <a:t>각각의 클래스는 클래스 이름으로 각각의 파일을 생성</a:t>
            </a:r>
            <a:endParaRPr lang="en-US" altLang="ko-KR" dirty="0"/>
          </a:p>
          <a:p>
            <a:r>
              <a:rPr lang="ko-KR" altLang="en-US" dirty="0"/>
              <a:t>당장 구현이 불가능한 기능은 메소드 이름</a:t>
            </a:r>
            <a:r>
              <a:rPr lang="en-US" altLang="ko-KR" dirty="0"/>
              <a:t>, </a:t>
            </a:r>
            <a:r>
              <a:rPr lang="ko-KR" altLang="en-US" dirty="0"/>
              <a:t>입력</a:t>
            </a:r>
            <a:r>
              <a:rPr lang="en-US" altLang="ko-KR" dirty="0"/>
              <a:t>, </a:t>
            </a:r>
            <a:r>
              <a:rPr lang="ko-KR" altLang="en-US" dirty="0"/>
              <a:t>출력만 정의</a:t>
            </a:r>
            <a:endParaRPr lang="en-US" altLang="ko-KR" dirty="0"/>
          </a:p>
          <a:p>
            <a:pPr lvl="1"/>
            <a:r>
              <a:rPr lang="ko-KR" altLang="en-US" dirty="0"/>
              <a:t>출력은 자료형이 일치하는 적당한 값을 </a:t>
            </a:r>
            <a:r>
              <a:rPr lang="en-US" altLang="ko-KR" dirty="0"/>
              <a:t>return </a:t>
            </a:r>
            <a:r>
              <a:rPr lang="ko-KR" altLang="en-US" dirty="0"/>
              <a:t>하는 것으로 작성</a:t>
            </a:r>
            <a:endParaRPr lang="en-US" altLang="ko-KR" dirty="0"/>
          </a:p>
          <a:p>
            <a:r>
              <a:rPr lang="ko-KR" altLang="en-US" dirty="0"/>
              <a:t>생성자</a:t>
            </a:r>
            <a:r>
              <a:rPr lang="en-US" altLang="ko-KR" dirty="0"/>
              <a:t>, </a:t>
            </a:r>
            <a:r>
              <a:rPr lang="ko-KR" altLang="en-US" dirty="0"/>
              <a:t>속성</a:t>
            </a:r>
            <a:r>
              <a:rPr lang="en-US" altLang="ko-KR" dirty="0"/>
              <a:t>, </a:t>
            </a:r>
            <a:r>
              <a:rPr lang="ko-KR" altLang="en-US" dirty="0"/>
              <a:t>구조체</a:t>
            </a:r>
            <a:r>
              <a:rPr lang="en-US" altLang="ko-KR" dirty="0"/>
              <a:t>(</a:t>
            </a:r>
            <a:r>
              <a:rPr lang="ko-KR" altLang="en-US" dirty="0"/>
              <a:t>필드만 있는</a:t>
            </a:r>
            <a:r>
              <a:rPr lang="en-US" altLang="ko-KR" dirty="0"/>
              <a:t>)</a:t>
            </a:r>
            <a:r>
              <a:rPr lang="ko-KR" altLang="en-US" dirty="0"/>
              <a:t> 세 가지는 필수적으로 사용 </a:t>
            </a:r>
            <a:endParaRPr lang="en-US" altLang="ko-KR" dirty="0"/>
          </a:p>
          <a:p>
            <a:r>
              <a:rPr lang="ko-KR" altLang="en-US" dirty="0"/>
              <a:t>연습삼아 </a:t>
            </a:r>
            <a:r>
              <a:rPr lang="ko-KR" altLang="en-US" dirty="0" err="1"/>
              <a:t>소멸자</a:t>
            </a:r>
            <a:r>
              <a:rPr lang="en-US" altLang="ko-KR" dirty="0"/>
              <a:t>, partial </a:t>
            </a:r>
            <a:r>
              <a:rPr lang="ko-KR" altLang="en-US" dirty="0"/>
              <a:t>클래스도 써보기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206E74-44D8-D4D1-45CE-F3FF39AA0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566334-F9DD-FD43-0C13-979D95237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4177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38228-65E9-2F6D-61E2-47E7E8549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상속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1CB171-EB2C-B163-D22A-7556D3EE7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객체 간의 </a:t>
            </a:r>
            <a:r>
              <a:rPr lang="ko-KR" altLang="en-US" dirty="0">
                <a:solidFill>
                  <a:srgbClr val="00B050"/>
                </a:solidFill>
              </a:rPr>
              <a:t>공통된 필드 및 메소드</a:t>
            </a:r>
            <a:r>
              <a:rPr lang="ko-KR" altLang="en-US" dirty="0"/>
              <a:t>를 모아서 관련성이 있는 객체끼리 공유하는 것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0BA047-DC8D-9665-FCA5-28ED499C5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58E152-0DB1-3045-CEE0-498BC5ED1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7B74A20-1033-4263-5556-6897DB92A5DA}"/>
              </a:ext>
            </a:extLst>
          </p:cNvPr>
          <p:cNvSpPr/>
          <p:nvPr/>
        </p:nvSpPr>
        <p:spPr>
          <a:xfrm>
            <a:off x="1713299" y="3255520"/>
            <a:ext cx="1052624" cy="62732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강아지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624145C-5CA2-B7F7-4EEF-C08F898034BB}"/>
              </a:ext>
            </a:extLst>
          </p:cNvPr>
          <p:cNvSpPr/>
          <p:nvPr/>
        </p:nvSpPr>
        <p:spPr>
          <a:xfrm>
            <a:off x="1186987" y="4136417"/>
            <a:ext cx="1052624" cy="62732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고양이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F9F4EFF-B754-51CB-CB38-8952E0CC3E8F}"/>
              </a:ext>
            </a:extLst>
          </p:cNvPr>
          <p:cNvSpPr/>
          <p:nvPr/>
        </p:nvSpPr>
        <p:spPr>
          <a:xfrm>
            <a:off x="2048225" y="4928828"/>
            <a:ext cx="1052624" cy="62732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말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582A140-8E1D-5C6D-A9E0-D4C337B6180F}"/>
              </a:ext>
            </a:extLst>
          </p:cNvPr>
          <p:cNvSpPr/>
          <p:nvPr/>
        </p:nvSpPr>
        <p:spPr>
          <a:xfrm>
            <a:off x="2902373" y="4001294"/>
            <a:ext cx="1052624" cy="62732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기린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8AF3FAA-0E37-5FAC-750F-3A85CBA05D35}"/>
              </a:ext>
            </a:extLst>
          </p:cNvPr>
          <p:cNvSpPr/>
          <p:nvPr/>
        </p:nvSpPr>
        <p:spPr>
          <a:xfrm>
            <a:off x="7308112" y="4853320"/>
            <a:ext cx="1052624" cy="62732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강아지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7F4790D-4FD6-4FE6-BA13-0E76AEDE0314}"/>
              </a:ext>
            </a:extLst>
          </p:cNvPr>
          <p:cNvSpPr/>
          <p:nvPr/>
        </p:nvSpPr>
        <p:spPr>
          <a:xfrm>
            <a:off x="5901957" y="4853319"/>
            <a:ext cx="1052624" cy="62732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고양이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C458042-CD78-798E-AFBE-5B64610DE026}"/>
              </a:ext>
            </a:extLst>
          </p:cNvPr>
          <p:cNvSpPr/>
          <p:nvPr/>
        </p:nvSpPr>
        <p:spPr>
          <a:xfrm>
            <a:off x="8706291" y="4853322"/>
            <a:ext cx="1052624" cy="62732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말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74FB9AC-FF19-EBE7-67ED-7D84AFE9C069}"/>
              </a:ext>
            </a:extLst>
          </p:cNvPr>
          <p:cNvSpPr/>
          <p:nvPr/>
        </p:nvSpPr>
        <p:spPr>
          <a:xfrm>
            <a:off x="10112446" y="4853321"/>
            <a:ext cx="1052624" cy="62732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기린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1A19B9C-134A-1800-8D18-CAC9789C737B}"/>
              </a:ext>
            </a:extLst>
          </p:cNvPr>
          <p:cNvSpPr/>
          <p:nvPr/>
        </p:nvSpPr>
        <p:spPr>
          <a:xfrm>
            <a:off x="7986820" y="3304313"/>
            <a:ext cx="1052624" cy="62732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동물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767103F-B28D-C1CC-5783-4CC802F6CA50}"/>
              </a:ext>
            </a:extLst>
          </p:cNvPr>
          <p:cNvCxnSpPr>
            <a:cxnSpLocks/>
            <a:stCxn id="14" idx="2"/>
            <a:endCxn id="11" idx="0"/>
          </p:cNvCxnSpPr>
          <p:nvPr/>
        </p:nvCxnSpPr>
        <p:spPr>
          <a:xfrm flipH="1">
            <a:off x="6428269" y="3931634"/>
            <a:ext cx="2084863" cy="92168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A62CBFD-55F1-A149-B8E8-5B978493FA51}"/>
              </a:ext>
            </a:extLst>
          </p:cNvPr>
          <p:cNvCxnSpPr>
            <a:cxnSpLocks/>
            <a:stCxn id="14" idx="2"/>
            <a:endCxn id="10" idx="0"/>
          </p:cNvCxnSpPr>
          <p:nvPr/>
        </p:nvCxnSpPr>
        <p:spPr>
          <a:xfrm flipH="1">
            <a:off x="7834424" y="3931634"/>
            <a:ext cx="678708" cy="9216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70056D5-E67B-5E50-51A0-0649C2A724DC}"/>
              </a:ext>
            </a:extLst>
          </p:cNvPr>
          <p:cNvCxnSpPr>
            <a:cxnSpLocks/>
            <a:stCxn id="14" idx="2"/>
            <a:endCxn id="12" idx="0"/>
          </p:cNvCxnSpPr>
          <p:nvPr/>
        </p:nvCxnSpPr>
        <p:spPr>
          <a:xfrm>
            <a:off x="8513132" y="3931634"/>
            <a:ext cx="719471" cy="9216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1B47281-EBE9-9F04-CE44-D26BA9A65276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8513132" y="3931634"/>
            <a:ext cx="2125626" cy="92168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79D94E4-2E98-9860-FBD0-F46FBCF8D065}"/>
              </a:ext>
            </a:extLst>
          </p:cNvPr>
          <p:cNvSpPr txBox="1"/>
          <p:nvPr/>
        </p:nvSpPr>
        <p:spPr>
          <a:xfrm>
            <a:off x="8220423" y="4241857"/>
            <a:ext cx="585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상속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67139D8-D5AD-768D-57DF-ED6ECC91D0FB}"/>
              </a:ext>
            </a:extLst>
          </p:cNvPr>
          <p:cNvCxnSpPr/>
          <p:nvPr/>
        </p:nvCxnSpPr>
        <p:spPr>
          <a:xfrm>
            <a:off x="4550735" y="4611188"/>
            <a:ext cx="94629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D9F6D2D-329D-EC8B-2092-4069426ACB02}"/>
              </a:ext>
            </a:extLst>
          </p:cNvPr>
          <p:cNvSpPr txBox="1"/>
          <p:nvPr/>
        </p:nvSpPr>
        <p:spPr>
          <a:xfrm>
            <a:off x="9092290" y="3290239"/>
            <a:ext cx="585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짖다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A053FA-06EE-44B4-507F-B425BE24BF46}"/>
              </a:ext>
            </a:extLst>
          </p:cNvPr>
          <p:cNvSpPr txBox="1"/>
          <p:nvPr/>
        </p:nvSpPr>
        <p:spPr>
          <a:xfrm>
            <a:off x="9095692" y="3583731"/>
            <a:ext cx="585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먹다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A045C50-C3CC-9C45-CFF8-50EBBC58EFB5}"/>
              </a:ext>
            </a:extLst>
          </p:cNvPr>
          <p:cNvSpPr txBox="1"/>
          <p:nvPr/>
        </p:nvSpPr>
        <p:spPr>
          <a:xfrm>
            <a:off x="6135560" y="5480640"/>
            <a:ext cx="585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야옹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8395A2-2641-CB21-0964-B06B3C22CA21}"/>
              </a:ext>
            </a:extLst>
          </p:cNvPr>
          <p:cNvSpPr txBox="1"/>
          <p:nvPr/>
        </p:nvSpPr>
        <p:spPr>
          <a:xfrm>
            <a:off x="7558809" y="5480640"/>
            <a:ext cx="585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멍멍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DB8AD7B-F7A6-5D92-1778-78E09201E523}"/>
              </a:ext>
            </a:extLst>
          </p:cNvPr>
          <p:cNvSpPr txBox="1"/>
          <p:nvPr/>
        </p:nvSpPr>
        <p:spPr>
          <a:xfrm>
            <a:off x="8872867" y="5490251"/>
            <a:ext cx="81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빠르다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E97E29-A410-1CB4-8B25-C8F4430C4EAE}"/>
              </a:ext>
            </a:extLst>
          </p:cNvPr>
          <p:cNvSpPr txBox="1"/>
          <p:nvPr/>
        </p:nvSpPr>
        <p:spPr>
          <a:xfrm>
            <a:off x="10328667" y="5497625"/>
            <a:ext cx="715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긴 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11795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0E215-402D-97E7-0EDA-02C736280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상속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D080F9-FDB9-73A8-89B9-D8440508B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여러 차례에 걸쳐 상속 하는 것은 가능하나</a:t>
            </a:r>
            <a:r>
              <a:rPr lang="en-US" altLang="ko-KR" dirty="0"/>
              <a:t>, </a:t>
            </a:r>
            <a:r>
              <a:rPr lang="ko-KR" altLang="en-US" dirty="0"/>
              <a:t>한 번에 여러 개의 상속을 받는 것은 불가능 </a:t>
            </a:r>
            <a:r>
              <a:rPr lang="en-US" altLang="ko-KR" dirty="0"/>
              <a:t>(</a:t>
            </a:r>
            <a:r>
              <a:rPr lang="ko-KR" altLang="en-US" dirty="0"/>
              <a:t>대신 인터페이스를 이용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클래스 설계의 핵심은 </a:t>
            </a:r>
            <a:r>
              <a:rPr lang="ko-KR" altLang="en-US" dirty="0">
                <a:solidFill>
                  <a:srgbClr val="00B050"/>
                </a:solidFill>
              </a:rPr>
              <a:t>상속 관계를 어떻게 나눌지 </a:t>
            </a:r>
            <a:r>
              <a:rPr lang="ko-KR" altLang="en-US" dirty="0"/>
              <a:t>결정하는 것이라고도 할 수 있음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E611C8-D050-5E33-9A9C-3072A578B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06B7EE-2830-3105-FC99-959187D05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DCB3111-7B9E-701D-A99A-993DCD6C332B}"/>
              </a:ext>
            </a:extLst>
          </p:cNvPr>
          <p:cNvSpPr/>
          <p:nvPr/>
        </p:nvSpPr>
        <p:spPr>
          <a:xfrm>
            <a:off x="3354159" y="3477726"/>
            <a:ext cx="1052624" cy="62732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동물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C591E0F-D6E0-66F6-CB28-9C8B030DC20E}"/>
              </a:ext>
            </a:extLst>
          </p:cNvPr>
          <p:cNvSpPr/>
          <p:nvPr/>
        </p:nvSpPr>
        <p:spPr>
          <a:xfrm>
            <a:off x="2693171" y="4395302"/>
            <a:ext cx="1052624" cy="62732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육지생물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E829D95-74AA-DAAF-CB07-3F5CFB50D267}"/>
              </a:ext>
            </a:extLst>
          </p:cNvPr>
          <p:cNvSpPr/>
          <p:nvPr/>
        </p:nvSpPr>
        <p:spPr>
          <a:xfrm>
            <a:off x="4064771" y="4407305"/>
            <a:ext cx="1052624" cy="62732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바다생물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7AF4CF4-A72D-61FE-E475-685E70492117}"/>
              </a:ext>
            </a:extLst>
          </p:cNvPr>
          <p:cNvSpPr/>
          <p:nvPr/>
        </p:nvSpPr>
        <p:spPr>
          <a:xfrm>
            <a:off x="4736392" y="5373523"/>
            <a:ext cx="1052624" cy="62732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고래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20EA0FF-B8FC-8098-5F51-D943D9DA636C}"/>
              </a:ext>
            </a:extLst>
          </p:cNvPr>
          <p:cNvSpPr/>
          <p:nvPr/>
        </p:nvSpPr>
        <p:spPr>
          <a:xfrm>
            <a:off x="2166859" y="5373523"/>
            <a:ext cx="1052624" cy="62732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고양이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ADA8AC6-1C5A-B26B-2421-9A7CE7A6AD2D}"/>
              </a:ext>
            </a:extLst>
          </p:cNvPr>
          <p:cNvSpPr/>
          <p:nvPr/>
        </p:nvSpPr>
        <p:spPr>
          <a:xfrm>
            <a:off x="3354159" y="5373523"/>
            <a:ext cx="1052624" cy="62732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강아지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7ACC067-2B68-86A4-01C5-039D853DEAE6}"/>
              </a:ext>
            </a:extLst>
          </p:cNvPr>
          <p:cNvCxnSpPr>
            <a:stCxn id="8" idx="0"/>
            <a:endCxn id="6" idx="2"/>
          </p:cNvCxnSpPr>
          <p:nvPr/>
        </p:nvCxnSpPr>
        <p:spPr>
          <a:xfrm flipH="1" flipV="1">
            <a:off x="3880471" y="4105047"/>
            <a:ext cx="710612" cy="302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BF462AE-FE3B-B805-5FF8-2723BCFA1324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3219483" y="4105047"/>
            <a:ext cx="660988" cy="290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843BFDA-6260-2A78-CA48-D6C8B22E48CF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V="1">
            <a:off x="2693171" y="5022623"/>
            <a:ext cx="526312" cy="350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7CA8C0A-1B67-65AA-62AF-B1AA1F3F32C4}"/>
              </a:ext>
            </a:extLst>
          </p:cNvPr>
          <p:cNvCxnSpPr>
            <a:cxnSpLocks/>
            <a:stCxn id="11" idx="0"/>
            <a:endCxn id="7" idx="2"/>
          </p:cNvCxnSpPr>
          <p:nvPr/>
        </p:nvCxnSpPr>
        <p:spPr>
          <a:xfrm flipH="1" flipV="1">
            <a:off x="3219483" y="5022623"/>
            <a:ext cx="660988" cy="350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951EA1F-445D-209C-6871-8DD879CB4B5E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flipH="1" flipV="1">
            <a:off x="4591083" y="5034626"/>
            <a:ext cx="671621" cy="338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0296903-7682-E609-8E2B-06DD4DC8C689}"/>
              </a:ext>
            </a:extLst>
          </p:cNvPr>
          <p:cNvSpPr/>
          <p:nvPr/>
        </p:nvSpPr>
        <p:spPr>
          <a:xfrm>
            <a:off x="6692789" y="3518180"/>
            <a:ext cx="1052624" cy="62732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연체동물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4D704A1-4237-AD97-72A2-509A7009B1E0}"/>
              </a:ext>
            </a:extLst>
          </p:cNvPr>
          <p:cNvSpPr/>
          <p:nvPr/>
        </p:nvSpPr>
        <p:spPr>
          <a:xfrm>
            <a:off x="8496881" y="3518180"/>
            <a:ext cx="1052624" cy="62732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바다생물</a:t>
            </a:r>
            <a:endParaRPr lang="ko-KR" altLang="en-US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F1253A3-717C-DC5B-CB05-3589737DC898}"/>
              </a:ext>
            </a:extLst>
          </p:cNvPr>
          <p:cNvCxnSpPr>
            <a:cxnSpLocks/>
            <a:stCxn id="30" idx="0"/>
            <a:endCxn id="26" idx="2"/>
          </p:cNvCxnSpPr>
          <p:nvPr/>
        </p:nvCxnSpPr>
        <p:spPr>
          <a:xfrm flipH="1" flipV="1">
            <a:off x="7219101" y="4145501"/>
            <a:ext cx="825995" cy="1228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D556ABE-E3CA-50B3-0BE5-D55AB05E11E4}"/>
              </a:ext>
            </a:extLst>
          </p:cNvPr>
          <p:cNvSpPr/>
          <p:nvPr/>
        </p:nvSpPr>
        <p:spPr>
          <a:xfrm>
            <a:off x="7518784" y="5373522"/>
            <a:ext cx="1052624" cy="62732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문어</a:t>
            </a:r>
            <a:endParaRPr lang="ko-KR" altLang="en-US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6DEBD77-3DB3-2974-7EBB-FCE583E19675}"/>
              </a:ext>
            </a:extLst>
          </p:cNvPr>
          <p:cNvCxnSpPr>
            <a:cxnSpLocks/>
            <a:stCxn id="30" idx="0"/>
            <a:endCxn id="27" idx="2"/>
          </p:cNvCxnSpPr>
          <p:nvPr/>
        </p:nvCxnSpPr>
        <p:spPr>
          <a:xfrm flipV="1">
            <a:off x="8045096" y="4145501"/>
            <a:ext cx="978097" cy="1228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92799EF-4F06-4368-A0A4-0CE91E75B92A}"/>
              </a:ext>
            </a:extLst>
          </p:cNvPr>
          <p:cNvSpPr txBox="1"/>
          <p:nvPr/>
        </p:nvSpPr>
        <p:spPr>
          <a:xfrm>
            <a:off x="8614931" y="4727191"/>
            <a:ext cx="2319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인터페이스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0000FF"/>
                </a:solidFill>
              </a:rPr>
              <a:t>interface</a:t>
            </a:r>
            <a:r>
              <a:rPr lang="en-US" altLang="ko-KR" dirty="0"/>
              <a:t>) </a:t>
            </a:r>
          </a:p>
          <a:p>
            <a:r>
              <a:rPr lang="ko-KR" altLang="en-US" dirty="0"/>
              <a:t>이용 시 가능</a:t>
            </a:r>
          </a:p>
        </p:txBody>
      </p:sp>
    </p:spTree>
    <p:extLst>
      <p:ext uri="{BB962C8B-B14F-4D97-AF65-F5344CB8AC3E}">
        <p14:creationId xmlns:p14="http://schemas.microsoft.com/office/powerpoint/2010/main" val="3616573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020D79-4D62-E428-747E-61FD955D8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다이어그램 </a:t>
            </a:r>
            <a:r>
              <a:rPr lang="en-US" altLang="ko-KR" dirty="0"/>
              <a:t>(UML)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5039F3-BDFD-8F4C-C5ED-752F6222A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https://app.diagrams.net/</a:t>
            </a:r>
            <a:endParaRPr lang="en-US" altLang="ko-KR" dirty="0"/>
          </a:p>
          <a:p>
            <a:r>
              <a:rPr lang="ko-KR" altLang="en-US" dirty="0"/>
              <a:t>클래스 설계를 문서로 그릴 때 사용하는 표준 표기 방법</a:t>
            </a:r>
            <a:endParaRPr lang="en-US" altLang="ko-KR" dirty="0"/>
          </a:p>
          <a:p>
            <a:r>
              <a:rPr lang="en-US" altLang="ko-KR" dirty="0"/>
              <a:t>UML </a:t>
            </a:r>
            <a:r>
              <a:rPr lang="ko-KR" altLang="en-US" dirty="0"/>
              <a:t>작성 도구에 따라 자동으로 소스코드를 생성해주는 기능을 포함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89C284-64B4-13D1-CD17-B753843FC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AB3E3A-0587-8427-3D64-D62A0189B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1028" name="Picture 4" descr="How to Make a UML Class Diagram (and Others) With Examples">
            <a:extLst>
              <a:ext uri="{FF2B5EF4-FFF2-40B4-BE49-F238E27FC236}">
                <a16:creationId xmlns:a16="http://schemas.microsoft.com/office/drawing/2014/main" id="{4AC96E76-6E78-3772-1E58-5C716AB07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629" y="3298372"/>
            <a:ext cx="6792686" cy="327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224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5552E-C6A8-0EFB-7ED8-8037FE6C8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</a:t>
            </a:r>
            <a:r>
              <a:rPr lang="ko-KR" altLang="en-US" dirty="0">
                <a:solidFill>
                  <a:srgbClr val="00B050"/>
                </a:solidFill>
              </a:rPr>
              <a:t>클래스 상속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36557F-6240-F2DB-495F-B47E520FA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간단한 롤플레잉 게임을 설계하고 </a:t>
            </a:r>
            <a:r>
              <a:rPr lang="en-US" altLang="ko-KR" sz="2400" dirty="0"/>
              <a:t>UML</a:t>
            </a:r>
            <a:r>
              <a:rPr lang="ko-KR" altLang="en-US" sz="2400" dirty="0"/>
              <a:t>로 그려봅시다</a:t>
            </a:r>
            <a:endParaRPr lang="en-US" altLang="ko-KR" sz="2400" dirty="0"/>
          </a:p>
          <a:p>
            <a:r>
              <a:rPr lang="ko-KR" altLang="en-US" sz="2400" dirty="0"/>
              <a:t>게임에는 플레이어가 직접 조작하는 주인공 캐릭터</a:t>
            </a:r>
            <a:r>
              <a:rPr lang="en-US" altLang="ko-KR" sz="2400" dirty="0"/>
              <a:t>, </a:t>
            </a:r>
            <a:r>
              <a:rPr lang="ko-KR" altLang="en-US" sz="2400" dirty="0"/>
              <a:t>플레이어와 상호작용을 하는 </a:t>
            </a:r>
            <a:r>
              <a:rPr lang="en-US" altLang="ko-KR" sz="2400" dirty="0"/>
              <a:t>NPC(</a:t>
            </a:r>
            <a:r>
              <a:rPr lang="ko-KR" altLang="en-US" sz="2400" dirty="0"/>
              <a:t>직접 조작 할 수 없는 캐릭터</a:t>
            </a:r>
            <a:r>
              <a:rPr lang="en-US" altLang="ko-KR" sz="2400" dirty="0"/>
              <a:t>), </a:t>
            </a:r>
            <a:r>
              <a:rPr lang="ko-KR" altLang="en-US" sz="2400" dirty="0"/>
              <a:t>플레이어와 전투를 하는 몬스터가 존재 </a:t>
            </a:r>
            <a:endParaRPr lang="en-US" altLang="ko-KR" sz="2400" dirty="0"/>
          </a:p>
          <a:p>
            <a:r>
              <a:rPr lang="ko-KR" altLang="en-US" sz="2400" dirty="0"/>
              <a:t>플레이어는 전사</a:t>
            </a:r>
            <a:r>
              <a:rPr lang="en-US" altLang="ko-KR" sz="2400" dirty="0"/>
              <a:t>, </a:t>
            </a:r>
            <a:r>
              <a:rPr lang="ko-KR" altLang="en-US" sz="2400" dirty="0"/>
              <a:t>마법사</a:t>
            </a:r>
            <a:r>
              <a:rPr lang="en-US" altLang="ko-KR" sz="2400" dirty="0"/>
              <a:t> </a:t>
            </a:r>
            <a:r>
              <a:rPr lang="ko-KR" altLang="en-US" sz="2400" dirty="0"/>
              <a:t>두 가지 직업 선택이 가능</a:t>
            </a:r>
            <a:endParaRPr lang="en-US" altLang="ko-KR" sz="2400" dirty="0"/>
          </a:p>
          <a:p>
            <a:r>
              <a:rPr lang="ko-KR" altLang="en-US" sz="2400" dirty="0"/>
              <a:t>몬스터는 오크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슬라임</a:t>
            </a:r>
            <a:r>
              <a:rPr lang="ko-KR" altLang="en-US" sz="2400" dirty="0"/>
              <a:t> 두 종류가 존재 </a:t>
            </a:r>
            <a:endParaRPr lang="en-US" altLang="ko-KR" sz="2400" dirty="0"/>
          </a:p>
          <a:p>
            <a:r>
              <a:rPr lang="ko-KR" altLang="en-US" sz="2400" dirty="0"/>
              <a:t>전투는 체력</a:t>
            </a:r>
            <a:r>
              <a:rPr lang="en-US" altLang="ko-KR" sz="2400" dirty="0"/>
              <a:t>, </a:t>
            </a:r>
            <a:r>
              <a:rPr lang="ko-KR" altLang="en-US" sz="2400" dirty="0"/>
              <a:t>공격력이 존재하고</a:t>
            </a:r>
            <a:r>
              <a:rPr lang="en-US" altLang="ko-KR" sz="2400" dirty="0"/>
              <a:t>, </a:t>
            </a:r>
            <a:r>
              <a:rPr lang="ko-KR" altLang="en-US" sz="2400" dirty="0"/>
              <a:t>공격력에 따라 상대방의 체력을 깎을 수 있음</a:t>
            </a:r>
            <a:endParaRPr lang="en-US" altLang="ko-KR" sz="2400" dirty="0"/>
          </a:p>
          <a:p>
            <a:r>
              <a:rPr lang="en-US" altLang="ko-KR" sz="2400" dirty="0"/>
              <a:t>draw.io</a:t>
            </a:r>
            <a:r>
              <a:rPr lang="ko-KR" altLang="en-US" sz="2400" dirty="0"/>
              <a:t>의 </a:t>
            </a:r>
            <a:r>
              <a:rPr lang="en-US" altLang="ko-KR" sz="2400" dirty="0"/>
              <a:t>UML</a:t>
            </a:r>
            <a:r>
              <a:rPr lang="ko-KR" altLang="en-US" sz="2400" dirty="0"/>
              <a:t>을 </a:t>
            </a:r>
            <a:r>
              <a:rPr lang="en-US" altLang="ko-KR" sz="2400" dirty="0" err="1"/>
              <a:t>png</a:t>
            </a:r>
            <a:r>
              <a:rPr lang="ko-KR" altLang="en-US" sz="2400" dirty="0"/>
              <a:t>로 내보내기 하고</a:t>
            </a:r>
            <a:r>
              <a:rPr lang="en-US" altLang="ko-KR" sz="2400" dirty="0"/>
              <a:t>, </a:t>
            </a:r>
            <a:r>
              <a:rPr lang="ko-KR" altLang="en-US" sz="2400" dirty="0"/>
              <a:t>이미지 파일을</a:t>
            </a:r>
            <a:r>
              <a:rPr lang="en-US" altLang="ko-KR" sz="2400" dirty="0"/>
              <a:t> </a:t>
            </a:r>
            <a:r>
              <a:rPr lang="ko-KR" altLang="en-US" sz="2400" dirty="0" err="1"/>
              <a:t>슬랙</a:t>
            </a:r>
            <a:r>
              <a:rPr lang="ko-KR" altLang="en-US" sz="2400" dirty="0"/>
              <a:t> 댓글로 제출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69BC2E-AD28-23C5-57BD-996349412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5D83FF-CEA9-2FB0-DB5E-9D849984F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375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1ABB65-1B05-1DB1-DCD6-DE6AEBAA4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상속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57954E-C1A2-CC66-D82A-3A53043DB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자식 클래스 이름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 (</a:t>
            </a:r>
            <a:r>
              <a:rPr lang="ko-KR" altLang="en-US" dirty="0"/>
              <a:t>상속 받을 부모 클래스 이름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부모 클래스의 </a:t>
            </a:r>
            <a:r>
              <a:rPr lang="en-US" altLang="ko-KR" dirty="0"/>
              <a:t>public, internal, protected</a:t>
            </a:r>
            <a:r>
              <a:rPr lang="ko-KR" altLang="en-US" dirty="0"/>
              <a:t>로 선언된 부분을 사용 가능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58FF87-7611-F007-07DA-4B63FEACC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1552252-75D6-8A90-6C0C-5F945FB09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905405B-69EB-7F50-3C60-B46789107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181" y="2958632"/>
            <a:ext cx="3600953" cy="33532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0BB5EC1-3457-E812-16A3-EE3AC3E3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692" y="2958632"/>
            <a:ext cx="4153480" cy="2934109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A80DD2D-BC04-F96E-B1ED-57F658906F4A}"/>
              </a:ext>
            </a:extLst>
          </p:cNvPr>
          <p:cNvCxnSpPr/>
          <p:nvPr/>
        </p:nvCxnSpPr>
        <p:spPr>
          <a:xfrm>
            <a:off x="6887497" y="3502742"/>
            <a:ext cx="1098755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4916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47AB5-EEF2-7D1A-53A8-255D85C6D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479D5A-1CBC-6D86-8EAF-4DAD31942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상속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F311B2-7F78-0EC3-4BD6-C1ED2E295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여러 차례 클래스를 상속 받는 것도 가능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EDB30B-7E84-D736-4919-E8E2C1223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36CDA0-6613-6E98-1700-8537161B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3D36440-B62B-32DF-60BA-7BBE93BE1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49" y="2515674"/>
            <a:ext cx="3676559" cy="29928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DF9AE8C-4CE0-5FE8-BB7B-B39D3F11E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518" y="2514999"/>
            <a:ext cx="3422972" cy="299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126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07250-6CF4-C816-A462-3DBC1CF9C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2B6A1-B477-79DD-242B-377E06899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상속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51B691-3500-E724-B880-CE08508CE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부모에게 생성자가 있을 경우 부모의 생성자가 먼저 실행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301990-D38F-4AB7-0C74-CBC4E956E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310D3D7-57A8-C0A8-CA30-F2EA1FC4C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F73C15B-DB34-9F48-B1F5-4F0209CC6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728" y="2847057"/>
            <a:ext cx="2965066" cy="29099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9754F8C-4EAD-A56B-2018-30213D8D7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090" y="2847057"/>
            <a:ext cx="2741955" cy="98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81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371A8-C74C-FE17-690B-95B0F8BC8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6CD35A-709F-3759-ADA3-D494EC1CB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상속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870FB7-1193-CA18-D084-5B60E7E54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자식이 부모 생성자를 실행하고 싶을 경우 </a:t>
            </a:r>
            <a:r>
              <a:rPr lang="en-US" altLang="ko-KR" dirty="0"/>
              <a:t>base </a:t>
            </a:r>
            <a:r>
              <a:rPr lang="ko-KR" altLang="en-US" dirty="0"/>
              <a:t>키워드 사용</a:t>
            </a:r>
            <a:endParaRPr lang="en-US" altLang="ko-KR" dirty="0"/>
          </a:p>
          <a:p>
            <a:r>
              <a:rPr lang="en-US" altLang="ko-KR" dirty="0"/>
              <a:t>base </a:t>
            </a:r>
            <a:r>
              <a:rPr lang="ko-KR" altLang="en-US" dirty="0"/>
              <a:t>키워드를 사용해도 부모 생성자가 먼저 호출됨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EF106C-DC51-4D13-BC86-CF945686C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896B65B-9FF4-C203-6660-D3B5A815D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4BB6FDE-2084-3868-FDA4-67CD4FDDA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988" y="3124979"/>
            <a:ext cx="4553585" cy="203863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F4C3E5D-0818-2917-5982-BD5BB0B11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63085"/>
            <a:ext cx="4667901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002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4CD3A-AA61-159F-3C9A-2184BF9D6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3A1290-3C7A-6AB5-9E5C-3B5D927B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상속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4E8533-1A08-0C85-5196-F97239167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부모에게 기본 생성자</a:t>
            </a:r>
            <a:r>
              <a:rPr lang="en-US" altLang="ko-KR" dirty="0"/>
              <a:t>(</a:t>
            </a:r>
            <a:r>
              <a:rPr lang="ko-KR" altLang="en-US" dirty="0"/>
              <a:t>입력 값이 없는 생성자</a:t>
            </a:r>
            <a:r>
              <a:rPr lang="en-US" altLang="ko-KR" dirty="0"/>
              <a:t>)</a:t>
            </a:r>
            <a:r>
              <a:rPr lang="ko-KR" altLang="en-US" dirty="0"/>
              <a:t>가 없고</a:t>
            </a:r>
            <a:r>
              <a:rPr lang="en-US" altLang="ko-KR" dirty="0"/>
              <a:t>, </a:t>
            </a:r>
            <a:r>
              <a:rPr lang="ko-KR" altLang="en-US" dirty="0"/>
              <a:t>입력 값이 있는 생성자만 있을 경우 자식 클래스에서 반드시 </a:t>
            </a:r>
            <a:r>
              <a:rPr lang="en-US" altLang="ko-KR" dirty="0"/>
              <a:t>base </a:t>
            </a:r>
            <a:r>
              <a:rPr lang="ko-KR" altLang="en-US" dirty="0"/>
              <a:t>키워드를 사용하여 부모 클래스의 생성자를 호출해야 함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D32DA7-6A4E-8085-30FA-149B12C61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1472696-865E-5702-6E6F-3D54CD443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64258F-785F-4127-3A42-46BB33758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573" y="3429000"/>
            <a:ext cx="4110016" cy="18420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36FBFED-75BD-B284-AA9B-351D71B24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628" y="3436374"/>
            <a:ext cx="3914301" cy="170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70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88485-FE16-CA41-7408-00AD6DE0D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구조체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8BA722-8B91-4A43-E814-EC1FF8820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구조체를 정의하고 인스턴스</a:t>
            </a:r>
            <a:r>
              <a:rPr lang="en-US" altLang="ko-KR" dirty="0"/>
              <a:t>(</a:t>
            </a:r>
            <a:r>
              <a:rPr lang="ko-KR" altLang="en-US" dirty="0"/>
              <a:t>객체</a:t>
            </a:r>
            <a:r>
              <a:rPr lang="en-US" altLang="ko-KR" dirty="0"/>
              <a:t>)</a:t>
            </a:r>
            <a:r>
              <a:rPr lang="ko-KR" altLang="en-US" dirty="0"/>
              <a:t>를 만들어서 사용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E584B7-960E-3213-78D4-1AF91B159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505E39-A00B-E7F0-1154-A2541325A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5A0C9AC-A4D7-C494-C1E6-D0571E945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719" y="2708110"/>
            <a:ext cx="2457793" cy="20957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9257F95-A6DE-8304-FC05-9A80F4898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336" y="2707675"/>
            <a:ext cx="5153744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736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FA674-A594-D385-4860-3083854A2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CBAF1-0EE2-E40C-02AE-338D6AD2B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상속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7C9521-7C31-B725-3871-F5FF4F277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부모에게 기본 생성자</a:t>
            </a:r>
            <a:r>
              <a:rPr lang="en-US" altLang="ko-KR" dirty="0"/>
              <a:t>(</a:t>
            </a:r>
            <a:r>
              <a:rPr lang="ko-KR" altLang="en-US" dirty="0"/>
              <a:t>입력 값이 없는 생성자</a:t>
            </a:r>
            <a:r>
              <a:rPr lang="en-US" altLang="ko-KR" dirty="0"/>
              <a:t>)</a:t>
            </a:r>
            <a:r>
              <a:rPr lang="ko-KR" altLang="en-US" dirty="0"/>
              <a:t>가 없고</a:t>
            </a:r>
            <a:r>
              <a:rPr lang="en-US" altLang="ko-KR" dirty="0"/>
              <a:t>, </a:t>
            </a:r>
            <a:r>
              <a:rPr lang="ko-KR" altLang="en-US" dirty="0"/>
              <a:t>입력 값이 있는 생성자만 있을 경우 자식 클래스에서 반드시 </a:t>
            </a:r>
            <a:r>
              <a:rPr lang="en-US" altLang="ko-KR" dirty="0"/>
              <a:t>base </a:t>
            </a:r>
            <a:r>
              <a:rPr lang="ko-KR" altLang="en-US" dirty="0"/>
              <a:t>키워드를 사용하여 부모 클래스의 생성자를 호출해야 함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F10B80-A372-3728-8240-AEBEFA350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18A8FA-AEDF-32C8-6154-847FAFB33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A3DA338-0B63-6A6D-BCC8-1069E2053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573" y="3429000"/>
            <a:ext cx="4110016" cy="18420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724CB4-465C-4D64-8DF8-1DB7086E5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628" y="3436374"/>
            <a:ext cx="3914301" cy="170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999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C28151-BDC5-7424-3F5C-FE7CF6DC4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업캐스팅 </a:t>
            </a:r>
            <a:r>
              <a:rPr lang="en-US" altLang="ko-KR" dirty="0"/>
              <a:t>(</a:t>
            </a:r>
            <a:r>
              <a:rPr lang="ko-KR" altLang="en-US" dirty="0" err="1"/>
              <a:t>다형성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9D9FD9-BA5D-B323-801F-6C6A9BE04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부모 클래스에 자녀 클래스의 인스턴스를 생성하는 것 </a:t>
            </a:r>
            <a:endParaRPr lang="en-US" altLang="ko-KR" dirty="0"/>
          </a:p>
          <a:p>
            <a:r>
              <a:rPr lang="ko-KR" altLang="en-US" dirty="0"/>
              <a:t>반대의 경우</a:t>
            </a:r>
            <a:r>
              <a:rPr lang="en-US" altLang="ko-KR" dirty="0"/>
              <a:t>(</a:t>
            </a:r>
            <a:r>
              <a:rPr lang="ko-KR" altLang="en-US" dirty="0"/>
              <a:t>다운캐스팅</a:t>
            </a:r>
            <a:r>
              <a:rPr lang="en-US" altLang="ko-KR" dirty="0"/>
              <a:t>)</a:t>
            </a:r>
            <a:r>
              <a:rPr lang="ko-KR" altLang="en-US" dirty="0"/>
              <a:t>도 특정 조건을 만족하면 가능하지만 일반적으로 사용되지는 않음</a:t>
            </a:r>
            <a:endParaRPr lang="en-US" altLang="ko-KR" dirty="0"/>
          </a:p>
          <a:p>
            <a:r>
              <a:rPr lang="ko-KR" altLang="en-US" dirty="0"/>
              <a:t>보통 상위 개념의 객체에 하위 개념을 바꿔가면서 사용할 때 활용됨</a:t>
            </a:r>
            <a:endParaRPr lang="en-US" altLang="ko-KR" dirty="0"/>
          </a:p>
          <a:p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화폐</a:t>
            </a:r>
            <a:r>
              <a:rPr lang="en-US" altLang="ko-KR" dirty="0"/>
              <a:t>(</a:t>
            </a:r>
            <a:r>
              <a:rPr lang="ko-KR" altLang="en-US" dirty="0"/>
              <a:t>부모</a:t>
            </a:r>
            <a:r>
              <a:rPr lang="en-US" altLang="ko-KR" dirty="0"/>
              <a:t>), </a:t>
            </a:r>
            <a:r>
              <a:rPr lang="ko-KR" altLang="en-US" dirty="0"/>
              <a:t>원</a:t>
            </a:r>
            <a:r>
              <a:rPr lang="en-US" altLang="ko-KR" dirty="0"/>
              <a:t>(</a:t>
            </a:r>
            <a:r>
              <a:rPr lang="ko-KR" altLang="en-US" dirty="0"/>
              <a:t>자식</a:t>
            </a:r>
            <a:r>
              <a:rPr lang="en-US" altLang="ko-KR" dirty="0"/>
              <a:t>), </a:t>
            </a:r>
            <a:r>
              <a:rPr lang="ko-KR" altLang="en-US" dirty="0"/>
              <a:t>달러</a:t>
            </a:r>
            <a:r>
              <a:rPr lang="en-US" altLang="ko-KR" dirty="0"/>
              <a:t>(</a:t>
            </a:r>
            <a:r>
              <a:rPr lang="ko-KR" altLang="en-US" dirty="0"/>
              <a:t>자식</a:t>
            </a:r>
            <a:r>
              <a:rPr lang="en-US" altLang="ko-KR" dirty="0"/>
              <a:t>), </a:t>
            </a:r>
            <a:r>
              <a:rPr lang="ko-KR" altLang="en-US" dirty="0"/>
              <a:t>위안</a:t>
            </a:r>
            <a:r>
              <a:rPr lang="en-US" altLang="ko-KR" dirty="0"/>
              <a:t>(</a:t>
            </a:r>
            <a:r>
              <a:rPr lang="ko-KR" altLang="en-US" dirty="0"/>
              <a:t>자식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화폐 </a:t>
            </a:r>
            <a:r>
              <a:rPr lang="en-US" altLang="ko-KR" dirty="0"/>
              <a:t>= </a:t>
            </a:r>
            <a:r>
              <a:rPr lang="en-US" altLang="ko-KR" dirty="0">
                <a:solidFill>
                  <a:srgbClr val="0000FF"/>
                </a:solidFill>
              </a:rPr>
              <a:t>new</a:t>
            </a:r>
            <a:r>
              <a:rPr lang="en-US" altLang="ko-KR" dirty="0"/>
              <a:t> </a:t>
            </a:r>
            <a:r>
              <a:rPr lang="ko-KR" altLang="en-US" dirty="0"/>
              <a:t>원</a:t>
            </a:r>
            <a:endParaRPr lang="en-US" altLang="ko-KR" dirty="0"/>
          </a:p>
          <a:p>
            <a:pPr lvl="1"/>
            <a:r>
              <a:rPr lang="ko-KR" altLang="en-US" dirty="0"/>
              <a:t>화폐 </a:t>
            </a:r>
            <a:r>
              <a:rPr lang="en-US" altLang="ko-KR" dirty="0"/>
              <a:t>= </a:t>
            </a:r>
            <a:r>
              <a:rPr lang="en-US" altLang="ko-KR" dirty="0">
                <a:solidFill>
                  <a:srgbClr val="0000FF"/>
                </a:solidFill>
              </a:rPr>
              <a:t>new</a:t>
            </a:r>
            <a:r>
              <a:rPr lang="en-US" altLang="ko-KR" dirty="0"/>
              <a:t> </a:t>
            </a:r>
            <a:r>
              <a:rPr lang="ko-KR" altLang="en-US" dirty="0"/>
              <a:t>달러</a:t>
            </a:r>
            <a:endParaRPr lang="en-US" altLang="ko-KR" dirty="0"/>
          </a:p>
          <a:p>
            <a:pPr lvl="1"/>
            <a:r>
              <a:rPr lang="ko-KR" altLang="en-US" dirty="0"/>
              <a:t>화폐 </a:t>
            </a:r>
            <a:r>
              <a:rPr lang="en-US" altLang="ko-KR" dirty="0"/>
              <a:t>= </a:t>
            </a:r>
            <a:r>
              <a:rPr lang="en-US" altLang="ko-KR" dirty="0">
                <a:solidFill>
                  <a:srgbClr val="0000FF"/>
                </a:solidFill>
              </a:rPr>
              <a:t>new</a:t>
            </a:r>
            <a:r>
              <a:rPr lang="en-US" altLang="ko-KR" dirty="0"/>
              <a:t> </a:t>
            </a:r>
            <a:r>
              <a:rPr lang="ko-KR" altLang="en-US" dirty="0"/>
              <a:t>위안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4DC38D-AEB6-0E94-EEBF-58033B17B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C1FE03-611B-58BF-18BC-3C1ED0872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2597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F886B-9F36-5DE5-05C9-B23650B55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F5F1A0-A654-2CEB-CA68-EB523810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업캐스팅 </a:t>
            </a:r>
            <a:r>
              <a:rPr lang="en-US" altLang="ko-KR" dirty="0"/>
              <a:t>(</a:t>
            </a:r>
            <a:r>
              <a:rPr lang="ko-KR" altLang="en-US" dirty="0" err="1"/>
              <a:t>다형성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6AB733-7DB3-9FFD-5CFC-EFA05783B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D128D4-AAC7-F209-9D11-A03481A2F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id="{76019C36-1325-44A1-7C63-246F65A975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671" y="2003696"/>
            <a:ext cx="3106623" cy="2268882"/>
          </a:xfr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B12A72E-A538-AA7F-990D-EA8305608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294" y="1910612"/>
            <a:ext cx="4263733" cy="368818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831AA56-FA91-3C70-8D35-DD75A352C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5027" y="1910612"/>
            <a:ext cx="4122038" cy="342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7866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27548-15BB-5D34-0B65-2233256D6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4D9357-2270-6F48-A788-5BF322BE0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업캐스팅 </a:t>
            </a:r>
            <a:r>
              <a:rPr lang="en-US" altLang="ko-KR" dirty="0"/>
              <a:t>(</a:t>
            </a:r>
            <a:r>
              <a:rPr lang="ko-KR" altLang="en-US" dirty="0" err="1"/>
              <a:t>다형성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71814B-A612-AFD3-E613-14B61D1B4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DB2983-D315-9A0A-EE00-083E763FC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43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E20E134-E261-EDE1-ABB0-F0DCBBEE5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54" y="1914743"/>
            <a:ext cx="5220429" cy="32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674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AA4559-683D-9F54-DD00-1B954E465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</a:t>
            </a:r>
            <a:r>
              <a:rPr lang="ko-KR" altLang="en-US" dirty="0">
                <a:solidFill>
                  <a:srgbClr val="00B050"/>
                </a:solidFill>
              </a:rPr>
              <a:t>클래스 상속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A5F513-5ADC-7277-FFD6-5A12CF805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29301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dirty="0"/>
              <a:t>앞서 만들었던 롤플레잉 게임 </a:t>
            </a:r>
            <a:r>
              <a:rPr lang="en-US" altLang="ko-KR" sz="2400" dirty="0"/>
              <a:t>UML</a:t>
            </a:r>
            <a:r>
              <a:rPr lang="ko-KR" altLang="en-US" sz="2400" dirty="0"/>
              <a:t>을 참고하여 소스코드 작성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기능 구현이 불가능한 부분</a:t>
            </a:r>
            <a:r>
              <a:rPr lang="en-US" altLang="ko-KR" sz="2400" dirty="0"/>
              <a:t>(</a:t>
            </a:r>
            <a:r>
              <a:rPr lang="ko-KR" altLang="en-US" sz="2400" dirty="0"/>
              <a:t>플레이어 조작 등</a:t>
            </a:r>
            <a:r>
              <a:rPr lang="en-US" altLang="ko-KR" sz="2400" dirty="0"/>
              <a:t>)</a:t>
            </a:r>
            <a:r>
              <a:rPr lang="ko-KR" altLang="en-US" sz="2400" dirty="0"/>
              <a:t>은 메소드 이름만 작성하고 기능 구현은 하지 않음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업캐스팅을 최소 </a:t>
            </a:r>
            <a:r>
              <a:rPr lang="en-US" altLang="ko-KR" sz="2400" dirty="0"/>
              <a:t>1</a:t>
            </a:r>
            <a:r>
              <a:rPr lang="ko-KR" altLang="en-US" sz="2400" dirty="0"/>
              <a:t>회 이상 사용</a:t>
            </a:r>
            <a:endParaRPr lang="en-US" altLang="ko-KR" sz="2400" dirty="0"/>
          </a:p>
          <a:p>
            <a:r>
              <a:rPr lang="ko-KR" altLang="en-US" sz="2400" dirty="0"/>
              <a:t>전투는 플레이어</a:t>
            </a:r>
            <a:r>
              <a:rPr lang="en-US" altLang="ko-KR" sz="2400" dirty="0"/>
              <a:t>-</a:t>
            </a:r>
            <a:r>
              <a:rPr lang="ko-KR" altLang="en-US" sz="2400" dirty="0"/>
              <a:t>몬스터</a:t>
            </a:r>
            <a:r>
              <a:rPr lang="en-US" altLang="ko-KR" sz="2400" dirty="0"/>
              <a:t>, NPC-</a:t>
            </a:r>
            <a:r>
              <a:rPr lang="ko-KR" altLang="en-US" sz="2400" dirty="0"/>
              <a:t>몬스터 간에 가능 </a:t>
            </a:r>
            <a:r>
              <a:rPr lang="en-US" altLang="ko-KR" sz="2400" dirty="0"/>
              <a:t>(</a:t>
            </a:r>
            <a:r>
              <a:rPr lang="ko-KR" altLang="en-US" sz="2400" dirty="0"/>
              <a:t>플레이어</a:t>
            </a:r>
            <a:r>
              <a:rPr lang="en-US" altLang="ko-KR" sz="2400" dirty="0"/>
              <a:t>-NPC</a:t>
            </a:r>
            <a:r>
              <a:rPr lang="ko-KR" altLang="en-US" sz="2400" dirty="0"/>
              <a:t>는 불가능</a:t>
            </a:r>
            <a:r>
              <a:rPr lang="en-US" altLang="ko-KR" sz="2400" dirty="0"/>
              <a:t>)</a:t>
            </a:r>
          </a:p>
          <a:p>
            <a:r>
              <a:rPr lang="ko-KR" altLang="en-US" sz="2400" dirty="0"/>
              <a:t>플레이어와 몬스터가 전투하는 부분을 코드로 작성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en-US" altLang="ko-KR" sz="2400" dirty="0"/>
              <a:t>GitHub Repo.</a:t>
            </a:r>
            <a:r>
              <a:rPr lang="ko-KR" altLang="en-US" sz="2400" dirty="0"/>
              <a:t> </a:t>
            </a:r>
            <a:r>
              <a:rPr lang="en-US" altLang="ko-KR" sz="2400" dirty="0"/>
              <a:t>URL</a:t>
            </a:r>
            <a:r>
              <a:rPr lang="ko-KR" altLang="en-US" sz="2400" dirty="0"/>
              <a:t>을 </a:t>
            </a:r>
            <a:r>
              <a:rPr lang="ko-KR" altLang="en-US" sz="2400" dirty="0" err="1"/>
              <a:t>슬랙</a:t>
            </a:r>
            <a:r>
              <a:rPr lang="ko-KR" altLang="en-US" sz="2400" dirty="0"/>
              <a:t> 댓글로 제출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B93B23-5EDA-C750-9061-20730990D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EACB81-43EA-ED0A-2ED8-172AC52BD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272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42DDEF-1713-0FA5-9D34-C78692200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메소드 오버로드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374405-44B6-E6E9-2DD8-3B2A4B1BF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같은 이름</a:t>
            </a:r>
            <a:r>
              <a:rPr lang="en-US" altLang="ko-KR" dirty="0"/>
              <a:t>, </a:t>
            </a:r>
            <a:r>
              <a:rPr lang="ko-KR" altLang="en-US" dirty="0"/>
              <a:t>다른 입출력을 갖는 메소드를 정의하고 필요에 따라 골라 사용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1059C8-4004-9111-9437-2313E1CC0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6AAC99-E493-A4D9-70DA-F52038258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7488FE-CFE7-D0A2-834D-FFBEE62E7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765" y="2445316"/>
            <a:ext cx="3791815" cy="38192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0CEC83E-035C-27C8-702B-A130B882F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581" y="2415820"/>
            <a:ext cx="6230219" cy="21815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1678101-A34F-14AD-2F9C-27DE574DA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9648" y="4736671"/>
            <a:ext cx="1231249" cy="152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820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06C02-945F-DF1E-9754-7BF5DE18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메소드 </a:t>
            </a:r>
            <a:r>
              <a:rPr lang="ko-KR" altLang="en-US" dirty="0" err="1"/>
              <a:t>오버라이드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B5FE98-DCAC-E27D-1E89-B7F0DAAAB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상속 관계에서 부모 클래스의 메소드와 같은 이름의 메소드를 자식 클래스에서 작성하여 부모 메소드의 기능 대신 작동시킴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A794C2-ED05-DAD5-27ED-31E1F2BF3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3862B8-F5B6-FA9A-D48F-7FA621B90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5286C5-7172-902A-CDDC-54A86E289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726" y="2772671"/>
            <a:ext cx="4511642" cy="35392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0297CA7-EE01-6E90-D6D2-4B4546686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716" y="2772670"/>
            <a:ext cx="3631885" cy="19615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ED011C1-DE2C-7F3A-79E7-674506C3F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4627" y="4940404"/>
            <a:ext cx="1428346" cy="148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8071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903125-FDCB-E1B2-5A70-4EFD9321C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 메소드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AB4422-6653-3DA3-4AF6-2BF11DA36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virtual </a:t>
            </a:r>
            <a:r>
              <a:rPr lang="ko-KR" altLang="en-US" dirty="0"/>
              <a:t>키워드를 사용하여 업캐스팅을 할 경우 자식의 메소드가 실행되도록 함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D48AB-EC2E-55F5-A1E1-4B0CF46A3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F77DB78-6182-61BC-D60C-9C101F5FA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82EA85-9DBF-1AA4-A856-A0DE3CC3F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809" y="2945367"/>
            <a:ext cx="5324939" cy="26261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DBA1CCD-8534-E249-1C2B-F9658A734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748" y="2945367"/>
            <a:ext cx="4130463" cy="18542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49929B1-CD6E-B758-D841-94CA503FF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5068" y="5006403"/>
            <a:ext cx="1165143" cy="1057037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D4DE50C-B8B4-A683-A019-3E4497295E7F}"/>
              </a:ext>
            </a:extLst>
          </p:cNvPr>
          <p:cNvCxnSpPr/>
          <p:nvPr/>
        </p:nvCxnSpPr>
        <p:spPr>
          <a:xfrm>
            <a:off x="7021287" y="4149580"/>
            <a:ext cx="2540239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9181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4B63C-C00D-12D8-E2B9-726D5580B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오버라이드</a:t>
            </a:r>
            <a:r>
              <a:rPr lang="ko-KR" altLang="en-US" dirty="0"/>
              <a:t> 방지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25FEF5-7D6D-0276-2395-04F7BA0E3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상속이 여러 차례 이루어질 때</a:t>
            </a:r>
            <a:r>
              <a:rPr lang="en-US" altLang="ko-KR" dirty="0"/>
              <a:t>, sealed </a:t>
            </a:r>
            <a:r>
              <a:rPr lang="ko-KR" altLang="en-US" dirty="0"/>
              <a:t>키워드를 사용하여 자식 클래스가 </a:t>
            </a:r>
            <a:r>
              <a:rPr lang="ko-KR" altLang="en-US" dirty="0" err="1"/>
              <a:t>오버라이드를</a:t>
            </a:r>
            <a:r>
              <a:rPr lang="ko-KR" altLang="en-US" dirty="0"/>
              <a:t> 할 수 없도록 방지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9D22EB-3EAC-A273-712D-A8E5E6027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69C41C-3BEA-C153-54FE-D59C8ECC4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6E59221-CFB0-C047-31DE-141A95F4C9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339" b="47595"/>
          <a:stretch/>
        </p:blipFill>
        <p:spPr>
          <a:xfrm>
            <a:off x="838200" y="2941860"/>
            <a:ext cx="4869123" cy="21188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C82944A-6CC7-1CDB-138D-D7E1DB165B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67"/>
          <a:stretch/>
        </p:blipFill>
        <p:spPr>
          <a:xfrm>
            <a:off x="5611761" y="2941860"/>
            <a:ext cx="6065705" cy="185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2962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81DE6F-652F-A175-5DE2-B9CA0839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인터페이스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BD9B14-2796-2116-2061-24E09BA06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비슷한 성격의 클래스 간 동일한 구조를 갖기 위한 도구</a:t>
            </a:r>
            <a:endParaRPr lang="en-US" altLang="ko-KR" dirty="0"/>
          </a:p>
          <a:p>
            <a:r>
              <a:rPr lang="ko-KR" altLang="en-US" dirty="0"/>
              <a:t>메소드</a:t>
            </a:r>
            <a:r>
              <a:rPr lang="en-US" altLang="ko-KR" dirty="0"/>
              <a:t>, </a:t>
            </a:r>
            <a:r>
              <a:rPr lang="ko-KR" altLang="en-US" dirty="0"/>
              <a:t>이벤트</a:t>
            </a:r>
            <a:r>
              <a:rPr lang="en-US" altLang="ko-KR" dirty="0"/>
              <a:t>, </a:t>
            </a:r>
            <a:r>
              <a:rPr lang="ko-KR" altLang="en-US" dirty="0"/>
              <a:t>프로퍼티만 가질 수 있음 </a:t>
            </a:r>
            <a:r>
              <a:rPr lang="en-US" altLang="ko-KR" dirty="0"/>
              <a:t>(</a:t>
            </a:r>
            <a:r>
              <a:rPr lang="ko-KR" altLang="en-US" dirty="0"/>
              <a:t>생성자도 사용할 수 없음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인터페이스를 상속 받는 클래스들은 반드시 인터페이스의 메소드들을 </a:t>
            </a:r>
            <a:r>
              <a:rPr lang="ko-KR" altLang="en-US" dirty="0" err="1">
                <a:solidFill>
                  <a:srgbClr val="00B050"/>
                </a:solidFill>
              </a:rPr>
              <a:t>오버라이딩</a:t>
            </a:r>
            <a:r>
              <a:rPr lang="ko-KR" altLang="en-US" dirty="0"/>
              <a:t> 해야함</a:t>
            </a:r>
            <a:endParaRPr lang="en-US" altLang="ko-KR" dirty="0"/>
          </a:p>
          <a:p>
            <a:r>
              <a:rPr lang="ko-KR" altLang="en-US" dirty="0"/>
              <a:t>모든 요소가 </a:t>
            </a:r>
            <a:r>
              <a:rPr lang="en-US" altLang="ko-KR" dirty="0"/>
              <a:t>public</a:t>
            </a:r>
            <a:r>
              <a:rPr lang="ko-KR" altLang="en-US" dirty="0"/>
              <a:t>으로 작동</a:t>
            </a:r>
            <a:endParaRPr lang="en-US" altLang="ko-KR" dirty="0"/>
          </a:p>
          <a:p>
            <a:r>
              <a:rPr lang="ko-KR" altLang="en-US" dirty="0"/>
              <a:t>메소드의 출력</a:t>
            </a:r>
            <a:r>
              <a:rPr lang="en-US" altLang="ko-KR" dirty="0"/>
              <a:t>, </a:t>
            </a:r>
            <a:r>
              <a:rPr lang="ko-KR" altLang="en-US" dirty="0"/>
              <a:t>식별자</a:t>
            </a:r>
            <a:r>
              <a:rPr lang="en-US" altLang="ko-KR" dirty="0"/>
              <a:t>, </a:t>
            </a:r>
            <a:r>
              <a:rPr lang="ko-KR" altLang="en-US" dirty="0"/>
              <a:t>이름은 있지만 </a:t>
            </a:r>
            <a:r>
              <a:rPr lang="ko-KR" altLang="en-US" dirty="0">
                <a:solidFill>
                  <a:srgbClr val="00B050"/>
                </a:solidFill>
              </a:rPr>
              <a:t>기능 구현을 안함 </a:t>
            </a:r>
            <a:r>
              <a:rPr lang="en-US" altLang="ko-KR" dirty="0"/>
              <a:t>(</a:t>
            </a:r>
            <a:r>
              <a:rPr lang="ko-KR" altLang="en-US" dirty="0" err="1"/>
              <a:t>오버라이딩을</a:t>
            </a:r>
            <a:r>
              <a:rPr lang="ko-KR" altLang="en-US" dirty="0"/>
              <a:t> 강제하는 이유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클래스와 다르게 여러 개의 인터페이스를 상속 받는 것이 가능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77EB69-F2BF-30AF-FCC4-508DEEA2C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F9CB47-9013-4E79-EEA5-205878957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194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88485-FE16-CA41-7408-00AD6DE0D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구조체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8BA722-8B91-4A43-E814-EC1FF8820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구조체를 배열로 선언하는 것도 가능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E584B7-960E-3213-78D4-1AF91B159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505E39-A00B-E7F0-1154-A2541325A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912F530-5F21-7F77-3AA6-6758779C0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355" y="2272427"/>
            <a:ext cx="6077654" cy="405566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55EBD8B-6B92-6ABE-33EB-D0215117B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830" y="2452427"/>
            <a:ext cx="1772243" cy="163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921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C120F-CC23-04BB-582B-CB6A30739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DEB049-F35E-9EE7-7B8F-15AFA5A53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인터페이스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EE206C-7454-6049-4122-CF850B118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CFF3D0-2191-A97F-899D-C400F9557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EAE7E1C8-61E8-F486-9024-1343069A0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0257" y="2041434"/>
            <a:ext cx="3937453" cy="3081485"/>
          </a:xfr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2A53F43-BA4E-3658-EB57-33CE408ED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936" y="2041434"/>
            <a:ext cx="4915702" cy="217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932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AA4559-683D-9F54-DD00-1B954E465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</a:t>
            </a:r>
            <a:r>
              <a:rPr lang="ko-KR" altLang="en-US" dirty="0" err="1">
                <a:solidFill>
                  <a:srgbClr val="00B050"/>
                </a:solidFill>
              </a:rPr>
              <a:t>오버라이딩</a:t>
            </a:r>
            <a:r>
              <a:rPr lang="en-US" altLang="ko-KR" dirty="0">
                <a:solidFill>
                  <a:srgbClr val="00B050"/>
                </a:solidFill>
              </a:rPr>
              <a:t>, </a:t>
            </a:r>
            <a:r>
              <a:rPr lang="ko-KR" altLang="en-US" dirty="0">
                <a:solidFill>
                  <a:srgbClr val="00B050"/>
                </a:solidFill>
              </a:rPr>
              <a:t>오버로딩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A5F513-5ADC-7277-FFD6-5A12CF805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7867"/>
            <a:ext cx="10515600" cy="44258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/>
              <a:t>앞서 만든 </a:t>
            </a:r>
            <a:r>
              <a:rPr lang="en-US" altLang="ko-KR" dirty="0"/>
              <a:t>RPG </a:t>
            </a:r>
            <a:r>
              <a:rPr lang="ko-KR" altLang="en-US" dirty="0"/>
              <a:t>게임에서 부모 클래스에 </a:t>
            </a:r>
            <a:r>
              <a:rPr lang="en-US" altLang="ko-KR" dirty="0"/>
              <a:t>Talk() </a:t>
            </a:r>
            <a:r>
              <a:rPr lang="ko-KR" altLang="en-US" dirty="0"/>
              <a:t>메소드를 선언하고 자식 클래스는 </a:t>
            </a:r>
            <a:r>
              <a:rPr lang="ko-KR" altLang="en-US" dirty="0" err="1"/>
              <a:t>오버라이딩</a:t>
            </a:r>
            <a:r>
              <a:rPr lang="ko-KR" altLang="en-US" dirty="0"/>
              <a:t> 함 </a:t>
            </a:r>
            <a:r>
              <a:rPr lang="en-US" altLang="ko-KR" dirty="0"/>
              <a:t>(virtual, override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캐릭터 별로 어울리는 대사를 </a:t>
            </a:r>
            <a:r>
              <a:rPr lang="en-US" altLang="ko-KR" dirty="0" err="1"/>
              <a:t>MessageBox</a:t>
            </a:r>
            <a:r>
              <a:rPr lang="ko-KR" altLang="en-US" dirty="0"/>
              <a:t>로 출력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플레이어에게 </a:t>
            </a:r>
            <a:r>
              <a:rPr lang="en-US" altLang="ko-KR" dirty="0" err="1"/>
              <a:t>LevelUp</a:t>
            </a:r>
            <a:r>
              <a:rPr lang="en-US" altLang="ko-KR" dirty="0"/>
              <a:t>() </a:t>
            </a:r>
            <a:r>
              <a:rPr lang="ko-KR" altLang="en-US" dirty="0"/>
              <a:t>메소드를 만들고</a:t>
            </a:r>
            <a:r>
              <a:rPr lang="en-US" altLang="ko-KR" dirty="0"/>
              <a:t> </a:t>
            </a:r>
            <a:r>
              <a:rPr lang="ko-KR" altLang="en-US" dirty="0"/>
              <a:t>오버로딩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hp</a:t>
            </a:r>
            <a:r>
              <a:rPr lang="ko-KR" altLang="en-US" dirty="0"/>
              <a:t>만 입력 받으면 </a:t>
            </a:r>
            <a:r>
              <a:rPr lang="en-US" altLang="ko-KR" dirty="0"/>
              <a:t>hp </a:t>
            </a:r>
            <a:r>
              <a:rPr lang="ko-KR" altLang="en-US" dirty="0"/>
              <a:t>수치만 변경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hp </a:t>
            </a:r>
            <a:r>
              <a:rPr lang="ko-KR" altLang="en-US" dirty="0"/>
              <a:t>및 </a:t>
            </a:r>
            <a:r>
              <a:rPr lang="en-US" altLang="ko-KR" dirty="0"/>
              <a:t>power</a:t>
            </a:r>
            <a:r>
              <a:rPr lang="ko-KR" altLang="en-US" dirty="0"/>
              <a:t>를 입력 받으면 </a:t>
            </a:r>
            <a:r>
              <a:rPr lang="en-US" altLang="ko-KR" dirty="0"/>
              <a:t>hp </a:t>
            </a:r>
            <a:r>
              <a:rPr lang="ko-KR" altLang="en-US" dirty="0"/>
              <a:t>및 </a:t>
            </a:r>
            <a:r>
              <a:rPr lang="en-US" altLang="ko-KR" dirty="0"/>
              <a:t>power </a:t>
            </a:r>
            <a:r>
              <a:rPr lang="ko-KR" altLang="en-US" dirty="0"/>
              <a:t>수치를 변경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아무것도 입력 받지 않았다면 적당한 오류 메시지를 반환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위 두개 코드를 모두 테스트 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GitHub Repo. URL</a:t>
            </a:r>
            <a:r>
              <a:rPr lang="ko-KR" altLang="en-US" dirty="0"/>
              <a:t>을 </a:t>
            </a:r>
            <a:r>
              <a:rPr lang="ko-KR" altLang="en-US" dirty="0" err="1"/>
              <a:t>슬랙</a:t>
            </a:r>
            <a:r>
              <a:rPr lang="ko-KR" altLang="en-US" dirty="0"/>
              <a:t> 댓글로 제출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B93B23-5EDA-C750-9061-20730990D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EACB81-43EA-ED0A-2ED8-172AC52BD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5150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4E1A76-B03E-1906-B5D4-C25325F7A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정적 메소드</a:t>
            </a:r>
            <a:r>
              <a:rPr lang="en-US" altLang="ko-KR" dirty="0"/>
              <a:t>, </a:t>
            </a:r>
            <a:r>
              <a:rPr lang="ko-KR" altLang="en-US" dirty="0"/>
              <a:t>필드 </a:t>
            </a:r>
            <a:r>
              <a:rPr lang="en-US" altLang="ko-KR" dirty="0"/>
              <a:t>static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C0FB2C-C359-E553-2436-E5EC195B4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인스턴스 생성 없이 사용 가능한 필드 또는 메소드</a:t>
            </a:r>
            <a:endParaRPr lang="en-US" altLang="ko-KR" dirty="0"/>
          </a:p>
          <a:p>
            <a:r>
              <a:rPr lang="en-US" altLang="ko-KR" dirty="0"/>
              <a:t>Stack, Heap</a:t>
            </a:r>
            <a:r>
              <a:rPr lang="ko-KR" altLang="en-US" dirty="0"/>
              <a:t>이 아닌 </a:t>
            </a:r>
            <a:r>
              <a:rPr lang="en-US" altLang="ko-KR" dirty="0">
                <a:solidFill>
                  <a:srgbClr val="00B050"/>
                </a:solidFill>
              </a:rPr>
              <a:t>Static</a:t>
            </a:r>
            <a:r>
              <a:rPr lang="en-US" altLang="ko-KR" dirty="0"/>
              <a:t> </a:t>
            </a:r>
            <a:r>
              <a:rPr lang="ko-KR" altLang="en-US" dirty="0"/>
              <a:t>영역에 할당 됨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39AEE6-AFAD-5E7F-4701-52B3857B0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BC6739-6C3E-0BE5-C69B-CD6CA1832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52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38FC7B-5046-C8B6-8F88-39C794A14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75" y="3199110"/>
            <a:ext cx="4362990" cy="16375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B41557-ECA3-6069-3716-75105B816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729" y="3199110"/>
            <a:ext cx="4875302" cy="20846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E39ECCD-A4F7-EA96-63B0-C06D20356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6327" y="3452039"/>
            <a:ext cx="1462381" cy="138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406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D21313A4-2C45-96C2-EC88-278826B02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485" y="2714255"/>
            <a:ext cx="5409612" cy="346270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EE1B834-71A2-12EA-41A9-849FBEFB2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값의 참조 </a:t>
            </a:r>
            <a:r>
              <a:rPr lang="en-US" altLang="ko-KR"/>
              <a:t>ref, out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D4654C-0A7E-3145-0EDB-E722B8442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참조</a:t>
            </a:r>
            <a:endParaRPr lang="en-US" altLang="ko-KR" dirty="0"/>
          </a:p>
          <a:p>
            <a:pPr lvl="1"/>
            <a:r>
              <a:rPr lang="ko-KR" altLang="en-US" dirty="0"/>
              <a:t>값을 복사하는 것이 아니라 값의 링크</a:t>
            </a:r>
            <a:r>
              <a:rPr lang="en-US" altLang="ko-KR" dirty="0"/>
              <a:t>(</a:t>
            </a:r>
            <a:r>
              <a:rPr lang="ko-KR" altLang="en-US" dirty="0" err="1"/>
              <a:t>주소값</a:t>
            </a:r>
            <a:r>
              <a:rPr lang="en-US" altLang="ko-KR" dirty="0"/>
              <a:t>)</a:t>
            </a:r>
            <a:r>
              <a:rPr lang="ko-KR" altLang="en-US" dirty="0"/>
              <a:t>을 전달하는 것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0E05F5-ACF2-580B-BF18-A5AFF7816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FC5A31-4F9C-9D69-4A6B-D879EB628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53</a:t>
            </a:fld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8C08913-0D62-8389-35BB-2C6D23418377}"/>
              </a:ext>
            </a:extLst>
          </p:cNvPr>
          <p:cNvCxnSpPr>
            <a:cxnSpLocks/>
          </p:cNvCxnSpPr>
          <p:nvPr/>
        </p:nvCxnSpPr>
        <p:spPr>
          <a:xfrm>
            <a:off x="3442574" y="4683887"/>
            <a:ext cx="387276" cy="116073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F6AB2BF-7F56-38F4-FB26-4A2BA6B60BFC}"/>
              </a:ext>
            </a:extLst>
          </p:cNvPr>
          <p:cNvSpPr txBox="1"/>
          <p:nvPr/>
        </p:nvSpPr>
        <p:spPr>
          <a:xfrm>
            <a:off x="3691257" y="5079589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값이 복사됨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7645DBF-D7EA-D16A-F5EB-F5E3188DE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961" y="3393313"/>
            <a:ext cx="1652653" cy="182560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C640F04-8287-D9C6-FF1A-1B11E6D420FE}"/>
              </a:ext>
            </a:extLst>
          </p:cNvPr>
          <p:cNvSpPr txBox="1"/>
          <p:nvPr/>
        </p:nvSpPr>
        <p:spPr>
          <a:xfrm>
            <a:off x="7197062" y="5373008"/>
            <a:ext cx="3060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값이 복사</a:t>
            </a:r>
            <a:r>
              <a:rPr lang="en-US" altLang="ko-KR" dirty="0"/>
              <a:t>(Copy)</a:t>
            </a:r>
            <a:r>
              <a:rPr lang="ko-KR" altLang="en-US" dirty="0"/>
              <a:t>되었기 때문에 </a:t>
            </a:r>
            <a:endParaRPr lang="en-US" altLang="ko-KR" dirty="0"/>
          </a:p>
          <a:p>
            <a:r>
              <a:rPr lang="en-US" altLang="ko-KR" dirty="0"/>
              <a:t>num </a:t>
            </a:r>
            <a:r>
              <a:rPr lang="ko-KR" altLang="en-US" dirty="0"/>
              <a:t>변수의 값은 변화가 없음</a:t>
            </a:r>
          </a:p>
        </p:txBody>
      </p:sp>
    </p:spTree>
    <p:extLst>
      <p:ext uri="{BB962C8B-B14F-4D97-AF65-F5344CB8AC3E}">
        <p14:creationId xmlns:p14="http://schemas.microsoft.com/office/powerpoint/2010/main" val="26115274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9FCB801D-DF91-7ABB-D5B0-5904B2ADD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267" y="2707548"/>
            <a:ext cx="5398411" cy="34694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EE1B834-71A2-12EA-41A9-849FBEFB2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값의 참조 </a:t>
            </a:r>
            <a:r>
              <a:rPr lang="en-US" altLang="ko-KR"/>
              <a:t>ref, out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D4654C-0A7E-3145-0EDB-E722B8442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값을 복사하는 것이 아니라 값의 메모리 상의 </a:t>
            </a:r>
            <a:r>
              <a:rPr lang="ko-KR" altLang="en-US" dirty="0" err="1"/>
              <a:t>주소값을</a:t>
            </a:r>
            <a:r>
              <a:rPr lang="ko-KR" altLang="en-US" dirty="0"/>
              <a:t> 전달하기 때문에 </a:t>
            </a:r>
            <a:r>
              <a:rPr lang="ko-KR" altLang="en-US" dirty="0" err="1"/>
              <a:t>스코프를</a:t>
            </a:r>
            <a:r>
              <a:rPr lang="ko-KR" altLang="en-US" dirty="0"/>
              <a:t> 벗어나도 원래 값을 변경할 수 있음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0E05F5-ACF2-580B-BF18-A5AFF7816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FC5A31-4F9C-9D69-4A6B-D879EB628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54</a:t>
            </a:fld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8C08913-0D62-8389-35BB-2C6D23418377}"/>
              </a:ext>
            </a:extLst>
          </p:cNvPr>
          <p:cNvCxnSpPr>
            <a:cxnSpLocks/>
          </p:cNvCxnSpPr>
          <p:nvPr/>
        </p:nvCxnSpPr>
        <p:spPr>
          <a:xfrm>
            <a:off x="3624186" y="4647093"/>
            <a:ext cx="387276" cy="116073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F6AB2BF-7F56-38F4-FB26-4A2BA6B60BFC}"/>
              </a:ext>
            </a:extLst>
          </p:cNvPr>
          <p:cNvSpPr txBox="1"/>
          <p:nvPr/>
        </p:nvSpPr>
        <p:spPr>
          <a:xfrm>
            <a:off x="3961698" y="5053352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값이 참조 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640F04-8287-D9C6-FF1A-1B11E6D420FE}"/>
              </a:ext>
            </a:extLst>
          </p:cNvPr>
          <p:cNvSpPr txBox="1"/>
          <p:nvPr/>
        </p:nvSpPr>
        <p:spPr>
          <a:xfrm>
            <a:off x="7585120" y="5238018"/>
            <a:ext cx="3586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값이 참조</a:t>
            </a:r>
            <a:r>
              <a:rPr lang="en-US" altLang="ko-KR" dirty="0"/>
              <a:t>(Reference)</a:t>
            </a:r>
            <a:r>
              <a:rPr lang="ko-KR" altLang="en-US" dirty="0"/>
              <a:t>되었기 때문에 </a:t>
            </a:r>
            <a:endParaRPr lang="en-US" altLang="ko-KR" dirty="0"/>
          </a:p>
          <a:p>
            <a:r>
              <a:rPr lang="en-US" altLang="ko-KR" dirty="0"/>
              <a:t>num </a:t>
            </a:r>
            <a:r>
              <a:rPr lang="ko-KR" altLang="en-US" dirty="0"/>
              <a:t>변수의 값이 바뀜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266889D-EED2-EB79-66D6-7B552D227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993" y="3435240"/>
            <a:ext cx="1536426" cy="153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897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F3C0B630-3BD2-8B0A-3A44-71CA48B79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115" y="2004350"/>
            <a:ext cx="5207714" cy="333130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EE1B834-71A2-12EA-41A9-849FBEFB2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값의 참조 </a:t>
            </a:r>
            <a:r>
              <a:rPr lang="en-US" altLang="ko-KR"/>
              <a:t>ref, out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0E05F5-ACF2-580B-BF18-A5AFF7816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FC5A31-4F9C-9D69-4A6B-D879EB628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55</a:t>
            </a:fld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8C08913-0D62-8389-35BB-2C6D23418377}"/>
              </a:ext>
            </a:extLst>
          </p:cNvPr>
          <p:cNvCxnSpPr>
            <a:cxnSpLocks/>
          </p:cNvCxnSpPr>
          <p:nvPr/>
        </p:nvCxnSpPr>
        <p:spPr>
          <a:xfrm>
            <a:off x="3434567" y="3872640"/>
            <a:ext cx="387276" cy="116073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F6AB2BF-7F56-38F4-FB26-4A2BA6B60BFC}"/>
              </a:ext>
            </a:extLst>
          </p:cNvPr>
          <p:cNvSpPr txBox="1"/>
          <p:nvPr/>
        </p:nvSpPr>
        <p:spPr>
          <a:xfrm>
            <a:off x="3709210" y="4290985"/>
            <a:ext cx="373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out</a:t>
            </a:r>
            <a:r>
              <a:rPr lang="ko-KR" altLang="en-US"/>
              <a:t>도 값의 참조</a:t>
            </a:r>
            <a:r>
              <a:rPr lang="en-US" altLang="ko-KR"/>
              <a:t>(Reference)</a:t>
            </a:r>
            <a:r>
              <a:rPr lang="ko-KR" altLang="en-US"/>
              <a:t>가 발생함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640F04-8287-D9C6-FF1A-1B11E6D420FE}"/>
              </a:ext>
            </a:extLst>
          </p:cNvPr>
          <p:cNvSpPr txBox="1"/>
          <p:nvPr/>
        </p:nvSpPr>
        <p:spPr>
          <a:xfrm>
            <a:off x="7789157" y="4453008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ref</a:t>
            </a:r>
            <a:r>
              <a:rPr lang="ko-KR" altLang="en-US"/>
              <a:t>와 결과는 같음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266889D-EED2-EB79-66D6-7B552D227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374" y="2660787"/>
            <a:ext cx="1536426" cy="153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3641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1B834-71A2-12EA-41A9-849FBEFB2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값의 참조 </a:t>
            </a:r>
            <a:r>
              <a:rPr lang="en-US" altLang="ko-KR"/>
              <a:t>ref, out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D4654C-0A7E-3145-0EDB-E722B8442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800" dirty="0"/>
              <a:t>복사보다 참조가 압도적으로 </a:t>
            </a:r>
            <a:r>
              <a:rPr lang="ko-KR" altLang="en-US" sz="2800" dirty="0">
                <a:solidFill>
                  <a:srgbClr val="00B050"/>
                </a:solidFill>
              </a:rPr>
              <a:t>빠르기 때문에</a:t>
            </a:r>
            <a:r>
              <a:rPr lang="ko-KR" altLang="en-US" sz="2800" dirty="0"/>
              <a:t> 큰 사이즈의 클래스</a:t>
            </a:r>
            <a:r>
              <a:rPr lang="en-US" altLang="ko-KR" sz="2800" dirty="0"/>
              <a:t>, </a:t>
            </a:r>
            <a:r>
              <a:rPr lang="ko-KR" altLang="en-US" sz="2800" dirty="0"/>
              <a:t>배열 등을 메소드에 전달 할 때 적극 이용</a:t>
            </a:r>
            <a:endParaRPr lang="en-US" altLang="ko-KR" dirty="0"/>
          </a:p>
          <a:p>
            <a:r>
              <a:rPr lang="en-US" altLang="ko-KR" dirty="0"/>
              <a:t>ref</a:t>
            </a:r>
          </a:p>
          <a:p>
            <a:pPr lvl="1"/>
            <a:r>
              <a:rPr lang="ko-KR" altLang="en-US" dirty="0">
                <a:solidFill>
                  <a:srgbClr val="00B050"/>
                </a:solidFill>
              </a:rPr>
              <a:t>메소드 밖</a:t>
            </a:r>
            <a:r>
              <a:rPr lang="ko-KR" altLang="en-US" dirty="0"/>
              <a:t>에서 변수를 참조하여 가져옴 </a:t>
            </a:r>
            <a:endParaRPr lang="en-US" altLang="ko-KR" dirty="0"/>
          </a:p>
          <a:p>
            <a:pPr lvl="1"/>
            <a:r>
              <a:rPr lang="ko-KR" altLang="en-US" dirty="0"/>
              <a:t>따라서</a:t>
            </a:r>
            <a:r>
              <a:rPr lang="en-US" altLang="ko-KR" dirty="0"/>
              <a:t>, ref </a:t>
            </a:r>
            <a:r>
              <a:rPr lang="ko-KR" altLang="en-US" dirty="0"/>
              <a:t>로 받아올 변수는 초기화가 필수 </a:t>
            </a:r>
            <a:r>
              <a:rPr lang="en-US" altLang="ko-KR" dirty="0"/>
              <a:t>(</a:t>
            </a:r>
            <a:r>
              <a:rPr lang="ko-KR" altLang="en-US" dirty="0" err="1"/>
              <a:t>비어있으면</a:t>
            </a:r>
            <a:r>
              <a:rPr lang="ko-KR" altLang="en-US" dirty="0"/>
              <a:t> 안됨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out</a:t>
            </a:r>
          </a:p>
          <a:p>
            <a:pPr lvl="1"/>
            <a:r>
              <a:rPr lang="ko-KR" altLang="en-US" dirty="0"/>
              <a:t>메소드 안에서 참조된 변수의 값을 바꿈</a:t>
            </a:r>
            <a:endParaRPr lang="en-US" altLang="ko-KR" dirty="0"/>
          </a:p>
          <a:p>
            <a:pPr lvl="1"/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00B050"/>
                </a:solidFill>
              </a:rPr>
              <a:t>메소드 안</a:t>
            </a:r>
            <a:r>
              <a:rPr lang="ko-KR" altLang="en-US" dirty="0"/>
              <a:t>에서 </a:t>
            </a:r>
            <a:r>
              <a:rPr lang="en-US" altLang="ko-KR" dirty="0"/>
              <a:t>out </a:t>
            </a:r>
            <a:r>
              <a:rPr lang="ko-KR" altLang="en-US" dirty="0"/>
              <a:t>변수의 값을 반드시 바꿔줘야 함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0E05F5-ACF2-580B-BF18-A5AFF7816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FC5A31-4F9C-9D69-4A6B-D879EB628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56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9895DA8-474B-B5C1-0FF7-0E5987470DFB}"/>
              </a:ext>
            </a:extLst>
          </p:cNvPr>
          <p:cNvGrpSpPr/>
          <p:nvPr/>
        </p:nvGrpSpPr>
        <p:grpSpPr>
          <a:xfrm>
            <a:off x="7641770" y="4083109"/>
            <a:ext cx="4246124" cy="815226"/>
            <a:chOff x="7728857" y="3234261"/>
            <a:chExt cx="4246124" cy="81522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9C7E118-C546-2AD1-2BB8-8CD74603E8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117" t="24956" b="21050"/>
            <a:stretch/>
          </p:blipFill>
          <p:spPr>
            <a:xfrm>
              <a:off x="7728857" y="3234261"/>
              <a:ext cx="4246124" cy="815226"/>
            </a:xfrm>
            <a:prstGeom prst="rect">
              <a:avLst/>
            </a:prstGeom>
          </p:spPr>
        </p:pic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EADF01D-2E51-58F2-BC83-14CACBB9EE37}"/>
                </a:ext>
              </a:extLst>
            </p:cNvPr>
            <p:cNvCxnSpPr>
              <a:cxnSpLocks/>
            </p:cNvCxnSpPr>
            <p:nvPr/>
          </p:nvCxnSpPr>
          <p:spPr>
            <a:xfrm>
              <a:off x="9517479" y="3783990"/>
              <a:ext cx="2293522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4331E4CF-C3E0-5C44-66DD-ACACDA8988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20" t="40317" b="3874"/>
          <a:stretch/>
        </p:blipFill>
        <p:spPr>
          <a:xfrm>
            <a:off x="7641770" y="2804481"/>
            <a:ext cx="3434401" cy="71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354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A23CDB-9AB5-3A30-73D5-A01A6EA1E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</a:t>
            </a:r>
            <a:r>
              <a:rPr lang="ko-KR" altLang="en-US" dirty="0">
                <a:solidFill>
                  <a:srgbClr val="00B050"/>
                </a:solidFill>
              </a:rPr>
              <a:t>값의 참조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BCA3D1-02E8-8BB7-864B-5BC464A46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아래와 같은 기능을 하는 </a:t>
            </a:r>
            <a:r>
              <a:rPr lang="en-US" altLang="ko-KR" dirty="0"/>
              <a:t>void </a:t>
            </a:r>
            <a:r>
              <a:rPr lang="ko-KR" altLang="en-US" dirty="0"/>
              <a:t>형 메소드 </a:t>
            </a:r>
            <a:r>
              <a:rPr lang="en-US" altLang="ko-KR" dirty="0"/>
              <a:t>2</a:t>
            </a:r>
            <a:r>
              <a:rPr lang="ko-KR" altLang="en-US" dirty="0"/>
              <a:t>개를 작성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ref</a:t>
            </a:r>
            <a:r>
              <a:rPr lang="ko-KR" altLang="en-US" dirty="0"/>
              <a:t>를 사용하여 배열을 입력 받고</a:t>
            </a:r>
            <a:r>
              <a:rPr lang="en-US" altLang="ko-KR" dirty="0"/>
              <a:t>, </a:t>
            </a:r>
            <a:r>
              <a:rPr lang="ko-KR" altLang="en-US" dirty="0"/>
              <a:t>배열에 있는 값을 </a:t>
            </a:r>
            <a:r>
              <a:rPr lang="en-US" altLang="ko-KR" dirty="0"/>
              <a:t>1</a:t>
            </a:r>
            <a:r>
              <a:rPr lang="ko-KR" altLang="en-US" dirty="0"/>
              <a:t>부터 배열의 크기만큼 채워 줌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out</a:t>
            </a:r>
            <a:r>
              <a:rPr lang="ko-KR" altLang="en-US" dirty="0"/>
              <a:t>을 사용하여 초기화 되지 않은</a:t>
            </a:r>
            <a:r>
              <a:rPr lang="en-US" altLang="ko-KR" dirty="0"/>
              <a:t>(new </a:t>
            </a:r>
            <a:r>
              <a:rPr lang="ko-KR" altLang="en-US" dirty="0"/>
              <a:t>적용 전</a:t>
            </a:r>
            <a:r>
              <a:rPr lang="en-US" altLang="ko-KR" dirty="0"/>
              <a:t>)</a:t>
            </a:r>
            <a:r>
              <a:rPr lang="ko-KR" altLang="en-US" dirty="0"/>
              <a:t> 배열</a:t>
            </a:r>
            <a:r>
              <a:rPr lang="en-US" altLang="ko-KR" dirty="0"/>
              <a:t>,</a:t>
            </a:r>
            <a:r>
              <a:rPr lang="ko-KR" altLang="en-US" dirty="0"/>
              <a:t> 원하는 크기를 입력 받고</a:t>
            </a:r>
            <a:r>
              <a:rPr lang="en-US" altLang="ko-KR" dirty="0"/>
              <a:t>, </a:t>
            </a:r>
            <a:r>
              <a:rPr lang="ko-KR" altLang="en-US" dirty="0"/>
              <a:t>입력 받은 크기 만큼의 배열을 생성 후 </a:t>
            </a:r>
            <a:r>
              <a:rPr lang="en-US" altLang="ko-KR" dirty="0"/>
              <a:t>1</a:t>
            </a:r>
            <a:r>
              <a:rPr lang="ko-KR" altLang="en-US" dirty="0"/>
              <a:t>부터 배열의 크기 만큼 값을 채워 줌</a:t>
            </a:r>
            <a:endParaRPr lang="en-US" altLang="ko-KR" dirty="0"/>
          </a:p>
          <a:p>
            <a:r>
              <a:rPr lang="en-US" altLang="ko-KR" dirty="0"/>
              <a:t>GitHub Repo. URL</a:t>
            </a:r>
            <a:r>
              <a:rPr lang="ko-KR" altLang="en-US" dirty="0"/>
              <a:t>을 </a:t>
            </a:r>
            <a:r>
              <a:rPr lang="ko-KR" altLang="en-US" dirty="0" err="1"/>
              <a:t>슬랙</a:t>
            </a:r>
            <a:r>
              <a:rPr lang="ko-KR" altLang="en-US" dirty="0"/>
              <a:t> 댓글로 제출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D70BA8-3C65-9DA4-A03D-99000E36A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897A61-1232-B6C3-2173-9E267D6E3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5736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B4AC41-32F5-985E-10B4-0293EAD98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예외처리문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2F579B-033E-E708-4334-6778B9DB7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7030A0"/>
                </a:solidFill>
              </a:rPr>
              <a:t>try</a:t>
            </a:r>
          </a:p>
          <a:p>
            <a:pPr lvl="1"/>
            <a:r>
              <a:rPr lang="ko-KR" altLang="en-US" dirty="0"/>
              <a:t>오류가 발생 할 가능성이 있는 소스코드를 작성</a:t>
            </a:r>
            <a:endParaRPr lang="en-US" altLang="ko-KR" dirty="0"/>
          </a:p>
          <a:p>
            <a:pPr lvl="1"/>
            <a:r>
              <a:rPr lang="ko-KR" altLang="en-US" dirty="0"/>
              <a:t>예상 가능한 오류는 </a:t>
            </a:r>
            <a:r>
              <a:rPr lang="en-US" altLang="ko-KR" dirty="0">
                <a:solidFill>
                  <a:srgbClr val="0000FF"/>
                </a:solidFill>
              </a:rPr>
              <a:t>throw</a:t>
            </a:r>
            <a:r>
              <a:rPr lang="ko-KR" altLang="en-US" dirty="0"/>
              <a:t>를 통해 의도적으로 </a:t>
            </a:r>
            <a:r>
              <a:rPr lang="en-US" altLang="ko-KR" dirty="0"/>
              <a:t>catch</a:t>
            </a:r>
            <a:r>
              <a:rPr lang="ko-KR" altLang="en-US" dirty="0"/>
              <a:t>를 작동시킴</a:t>
            </a:r>
            <a:endParaRPr lang="en-US" altLang="ko-KR" dirty="0"/>
          </a:p>
          <a:p>
            <a:r>
              <a:rPr lang="en-US" altLang="ko-KR" dirty="0">
                <a:solidFill>
                  <a:srgbClr val="7030A0"/>
                </a:solidFill>
              </a:rPr>
              <a:t>catch</a:t>
            </a:r>
          </a:p>
          <a:p>
            <a:pPr lvl="1"/>
            <a:r>
              <a:rPr lang="en-US" altLang="ko-KR" dirty="0"/>
              <a:t>try </a:t>
            </a:r>
            <a:r>
              <a:rPr lang="ko-KR" altLang="en-US" dirty="0"/>
              <a:t>안에서 오류 발생시 자동으로 </a:t>
            </a:r>
            <a:r>
              <a:rPr lang="en-US" altLang="ko-KR" dirty="0"/>
              <a:t>catch</a:t>
            </a:r>
            <a:r>
              <a:rPr lang="ko-KR" altLang="en-US" dirty="0"/>
              <a:t>로 넘어옴</a:t>
            </a:r>
            <a:endParaRPr lang="en-US" altLang="ko-KR" dirty="0"/>
          </a:p>
          <a:p>
            <a:pPr lvl="1"/>
            <a:r>
              <a:rPr lang="ko-KR" altLang="en-US" dirty="0"/>
              <a:t>오류에 대한 내용이 적혀 있는 </a:t>
            </a:r>
            <a:r>
              <a:rPr lang="en-US" altLang="ko-KR" dirty="0" err="1"/>
              <a:t>Excaption</a:t>
            </a:r>
            <a:r>
              <a:rPr lang="en-US" altLang="ko-KR" dirty="0"/>
              <a:t> </a:t>
            </a:r>
            <a:r>
              <a:rPr lang="ko-KR" altLang="en-US" dirty="0"/>
              <a:t>클래스 인스턴스를 전달 받을 수 있음</a:t>
            </a:r>
            <a:endParaRPr lang="en-US" altLang="ko-KR" dirty="0"/>
          </a:p>
          <a:p>
            <a:pPr lvl="1"/>
            <a:r>
              <a:rPr lang="ko-KR" altLang="en-US" dirty="0"/>
              <a:t>원하는 종류의 오류 별로 각각 </a:t>
            </a:r>
            <a:r>
              <a:rPr lang="en-US" altLang="ko-KR" dirty="0"/>
              <a:t>catch </a:t>
            </a:r>
            <a:r>
              <a:rPr lang="ko-KR" altLang="en-US" dirty="0"/>
              <a:t>문을 작성할 수 있음</a:t>
            </a:r>
            <a:endParaRPr lang="en-US" altLang="ko-KR" dirty="0"/>
          </a:p>
          <a:p>
            <a:r>
              <a:rPr lang="en-US" altLang="ko-KR" dirty="0">
                <a:solidFill>
                  <a:srgbClr val="7030A0"/>
                </a:solidFill>
              </a:rPr>
              <a:t>finally </a:t>
            </a:r>
            <a:r>
              <a:rPr lang="en-US" altLang="ko-KR" dirty="0"/>
              <a:t>(</a:t>
            </a:r>
            <a:r>
              <a:rPr lang="ko-KR" altLang="en-US" dirty="0"/>
              <a:t>선택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try</a:t>
            </a:r>
            <a:r>
              <a:rPr lang="ko-KR" altLang="en-US" dirty="0"/>
              <a:t>가 정상적으로 수행되거나</a:t>
            </a:r>
            <a:r>
              <a:rPr lang="en-US" altLang="ko-KR" dirty="0"/>
              <a:t>, catch</a:t>
            </a:r>
            <a:r>
              <a:rPr lang="ko-KR" altLang="en-US" dirty="0"/>
              <a:t>를 통해 문제가 해결된 경우 실행</a:t>
            </a:r>
            <a:endParaRPr lang="en-US" altLang="ko-KR" dirty="0"/>
          </a:p>
          <a:p>
            <a:pPr lvl="1"/>
            <a:r>
              <a:rPr lang="en-US" altLang="ko-KR" dirty="0"/>
              <a:t>try</a:t>
            </a:r>
            <a:r>
              <a:rPr lang="ko-KR" altLang="en-US" dirty="0"/>
              <a:t>에서 문제가 발생했으나 </a:t>
            </a:r>
            <a:r>
              <a:rPr lang="en-US" altLang="ko-KR" dirty="0"/>
              <a:t>catch</a:t>
            </a:r>
            <a:r>
              <a:rPr lang="ko-KR" altLang="en-US" dirty="0"/>
              <a:t>로 해결하지 못한 경우 실행 안됨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F89852-15D3-7524-2EE6-11D6DA9A2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851E68-AFE1-2EAA-6833-8FADBF3EC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332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241ED8-6C20-3C58-9085-2259964B5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예외처리문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EFC4D97-1C30-C7ED-E938-A9BD6B8EF2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3854" y="1882447"/>
            <a:ext cx="4284294" cy="3267682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AFE863-9320-CE3A-5FF0-B614017B9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50BC20-C01D-5DDC-655F-443639FFB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59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7BD3A3F-A934-A69F-862E-1EE171A38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046" y="1882446"/>
            <a:ext cx="5464164" cy="33321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FCC6306-B73E-4946-EA2F-395526333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7217" y="3726370"/>
            <a:ext cx="1939265" cy="161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700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844CE-1FD8-EDAA-C1BB-79393E15B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77EC80-045A-4FC6-5A1C-3ECE036D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구조체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7206B5-ECBA-B807-6AAB-6C265C8D5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함수를 선언하여 사용하는 것도 가능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F005DD-915C-4E4D-9FDD-BD52AB028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70FA6B-23A4-A27F-F17E-ECB3C3233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B5340D-BBFE-7AD3-2D73-1283CAF0A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760" y="2501159"/>
            <a:ext cx="2934109" cy="33151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324D57A-52ED-4D07-F188-0C20CA03C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508" y="2677134"/>
            <a:ext cx="3286584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429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35614D-BC21-143F-B9C8-1D728033F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예외처리문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B101693-E53F-AFB6-033D-D8F30B992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3849" y="1814094"/>
            <a:ext cx="4663522" cy="3651285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49F37F-CB3F-223E-A62D-DBCAE7F6F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344A19-B983-D0D5-B901-6E46EF1D2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60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C43B453-25B1-1A82-EB09-FDDDB8B56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574" y="1814094"/>
            <a:ext cx="5164322" cy="40100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3BC02BD-8022-2D8F-B003-B904A444A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5848" y="4194377"/>
            <a:ext cx="1789104" cy="16298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01A616-10E6-7A69-6D91-4DBE60A62AD6}"/>
              </a:ext>
            </a:extLst>
          </p:cNvPr>
          <p:cNvSpPr txBox="1"/>
          <p:nvPr/>
        </p:nvSpPr>
        <p:spPr>
          <a:xfrm>
            <a:off x="838200" y="5733975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예외 종류</a:t>
            </a:r>
            <a:endParaRPr lang="en-US" altLang="ko-KR" dirty="0"/>
          </a:p>
          <a:p>
            <a:r>
              <a:rPr lang="en-US" altLang="ko-KR" dirty="0">
                <a:hlinkClick r:id="rId5"/>
              </a:rPr>
              <a:t>https://parodev.tistory.com/8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60571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94C6ADC-1847-22FC-C104-A98BF4421460}"/>
              </a:ext>
            </a:extLst>
          </p:cNvPr>
          <p:cNvSpPr txBox="1">
            <a:spLocks/>
          </p:cNvSpPr>
          <p:nvPr/>
        </p:nvSpPr>
        <p:spPr>
          <a:xfrm>
            <a:off x="838200" y="1398714"/>
            <a:ext cx="10515600" cy="4915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아래 코드로 </a:t>
            </a:r>
            <a:r>
              <a:rPr lang="en-US" altLang="ko-KR" dirty="0"/>
              <a:t>txt </a:t>
            </a:r>
            <a:r>
              <a:rPr lang="ko-KR" altLang="en-US" dirty="0"/>
              <a:t>파일의 모든 내용을 </a:t>
            </a:r>
            <a:r>
              <a:rPr lang="en-US" altLang="ko-KR" dirty="0"/>
              <a:t>content</a:t>
            </a:r>
            <a:r>
              <a:rPr lang="ko-KR" altLang="en-US" dirty="0"/>
              <a:t>에 복사하는 것이 가능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out</a:t>
            </a:r>
            <a:r>
              <a:rPr lang="ko-KR" altLang="en-US" dirty="0"/>
              <a:t>을 이용하여 파일 경로 및 배열을 입력 받고</a:t>
            </a:r>
            <a:r>
              <a:rPr lang="en-US" altLang="ko-KR" dirty="0"/>
              <a:t>, </a:t>
            </a:r>
            <a:r>
              <a:rPr lang="ko-KR" altLang="en-US" dirty="0"/>
              <a:t>파일 내용을 각 줄 마다 가져와서 숫자로 변환이 가능한 문자열은 앞에 </a:t>
            </a:r>
            <a:r>
              <a:rPr lang="en-US" altLang="ko-KR" dirty="0"/>
              <a:t>“</a:t>
            </a:r>
            <a:r>
              <a:rPr lang="ko-KR" altLang="en-US" dirty="0"/>
              <a:t>숫자</a:t>
            </a:r>
            <a:r>
              <a:rPr lang="en-US" altLang="ko-KR" dirty="0"/>
              <a:t>”</a:t>
            </a:r>
            <a:r>
              <a:rPr lang="ko-KR" altLang="en-US" dirty="0"/>
              <a:t>를 붙이고</a:t>
            </a:r>
            <a:r>
              <a:rPr lang="en-US" altLang="ko-KR" dirty="0"/>
              <a:t>, </a:t>
            </a:r>
            <a:r>
              <a:rPr lang="ko-KR" altLang="en-US" dirty="0"/>
              <a:t>변환이 불가능한 문자열은 앞에 </a:t>
            </a:r>
            <a:r>
              <a:rPr lang="en-US" altLang="ko-KR" dirty="0"/>
              <a:t>“</a:t>
            </a:r>
            <a:r>
              <a:rPr lang="ko-KR" altLang="en-US" dirty="0"/>
              <a:t>문자</a:t>
            </a:r>
            <a:r>
              <a:rPr lang="en-US" altLang="ko-KR" dirty="0"/>
              <a:t>＂</a:t>
            </a:r>
            <a:r>
              <a:rPr lang="ko-KR" altLang="en-US" dirty="0"/>
              <a:t>를 붙여서 배열에 넣는 메소드 작성</a:t>
            </a:r>
            <a:endParaRPr lang="en-US" altLang="ko-KR" dirty="0"/>
          </a:p>
          <a:p>
            <a:r>
              <a:rPr lang="ko-KR" altLang="en-US" dirty="0"/>
              <a:t>파일 열기 및 숫자 변환 절차에 있어서 </a:t>
            </a:r>
            <a:r>
              <a:rPr lang="en-US" altLang="ko-KR" dirty="0"/>
              <a:t>try, catch, finally </a:t>
            </a:r>
            <a:r>
              <a:rPr lang="ko-KR" altLang="en-US" dirty="0"/>
              <a:t>를 사용하여 변환 실패에 대한 예외처리 코드를 작성</a:t>
            </a:r>
            <a:endParaRPr lang="en-US" altLang="ko-KR" dirty="0"/>
          </a:p>
          <a:p>
            <a:r>
              <a:rPr lang="en-US" altLang="ko-KR" dirty="0"/>
              <a:t>GitHub Repo. URL</a:t>
            </a:r>
            <a:r>
              <a:rPr lang="ko-KR" altLang="en-US" dirty="0"/>
              <a:t>을 </a:t>
            </a:r>
            <a:r>
              <a:rPr lang="ko-KR" altLang="en-US" dirty="0" err="1"/>
              <a:t>슬랙</a:t>
            </a:r>
            <a:r>
              <a:rPr lang="ko-KR" altLang="en-US" dirty="0"/>
              <a:t> 댓글로 제출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5703A9B-6635-2C4B-CEB6-5EBC02C77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</a:t>
            </a:r>
            <a:r>
              <a:rPr lang="ko-KR" altLang="en-US" dirty="0">
                <a:solidFill>
                  <a:srgbClr val="00B050"/>
                </a:solidFill>
              </a:rPr>
              <a:t>예외처리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677A66A-8AAB-268F-41B6-D1028726C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71250" y="1997380"/>
            <a:ext cx="10249499" cy="488071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DD1352-8BC9-E43B-C161-E5B137613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B62D26-FDF5-1382-558B-2C81FB393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222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B7821E-DC4C-45DC-A474-CA92F6F13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컬렉션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888547-14CF-861B-3CE4-250AC2830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106111"/>
          </a:xfrm>
        </p:spPr>
        <p:txBody>
          <a:bodyPr>
            <a:normAutofit fontScale="92500"/>
          </a:bodyPr>
          <a:lstStyle/>
          <a:p>
            <a:r>
              <a:rPr lang="ko-KR" altLang="en-US" dirty="0"/>
              <a:t>배열처럼 데이터 집합을 다루는 클래스</a:t>
            </a:r>
            <a:endParaRPr lang="en-US" altLang="ko-KR" dirty="0"/>
          </a:p>
          <a:p>
            <a:r>
              <a:rPr lang="ko-KR" altLang="en-US" dirty="0"/>
              <a:t>제네릭을 제외한 컬렉션은 자료형에 상관 없이 데이터를 추가하는 것이 가능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8A1EA9-DFE9-7E47-05B2-8EE5908A9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6B40147-9B50-FEC1-F1C8-9760DCD1D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62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A404B3E-7E02-19A4-0E22-D9C88F5AA5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523644"/>
              </p:ext>
            </p:extLst>
          </p:nvPr>
        </p:nvGraphicFramePr>
        <p:xfrm>
          <a:off x="1116965" y="2997725"/>
          <a:ext cx="9958070" cy="32539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54656">
                  <a:extLst>
                    <a:ext uri="{9D8B030D-6E8A-4147-A177-3AD203B41FA5}">
                      <a16:colId xmlns:a16="http://schemas.microsoft.com/office/drawing/2014/main" val="2201370489"/>
                    </a:ext>
                  </a:extLst>
                </a:gridCol>
                <a:gridCol w="6003414">
                  <a:extLst>
                    <a:ext uri="{9D8B030D-6E8A-4147-A177-3AD203B41FA5}">
                      <a16:colId xmlns:a16="http://schemas.microsoft.com/office/drawing/2014/main" val="2257582365"/>
                    </a:ext>
                  </a:extLst>
                </a:gridCol>
              </a:tblGrid>
              <a:tr h="4930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네임스페이스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컬렉션 이름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839293"/>
                  </a:ext>
                </a:extLst>
              </a:tr>
              <a:tr h="4930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Array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976949"/>
                  </a:ext>
                </a:extLst>
              </a:tr>
              <a:tr h="4930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/>
                        <a:t>System.Collections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Stack, Queue, </a:t>
                      </a:r>
                      <a:r>
                        <a:rPr lang="en-US" altLang="ko-KR" sz="1800" dirty="0" err="1"/>
                        <a:t>ArrayList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732804"/>
                  </a:ext>
                </a:extLst>
              </a:tr>
              <a:tr h="8874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/>
                        <a:t>System.Collections.Generic</a:t>
                      </a:r>
                      <a:endParaRPr lang="ko-KR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List&lt;T&gt;, LinkedList&lt;T&gt;, Stack&lt;T&gt;, Queue&lt;T&gt;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505154"/>
                  </a:ext>
                </a:extLst>
              </a:tr>
              <a:tr h="8874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/>
                        <a:t>System.Collections.Concurrent</a:t>
                      </a:r>
                      <a:endParaRPr lang="ko-KR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/>
                        <a:t>ConcurrentStack</a:t>
                      </a:r>
                      <a:r>
                        <a:rPr lang="en-US" altLang="ko-KR" sz="1800" dirty="0"/>
                        <a:t>&lt;T&gt;, </a:t>
                      </a:r>
                      <a:r>
                        <a:rPr lang="en-US" altLang="ko-KR" sz="1800" dirty="0" err="1"/>
                        <a:t>ConcurrentQueue</a:t>
                      </a:r>
                      <a:r>
                        <a:rPr lang="en-US" altLang="ko-KR" sz="1800" dirty="0"/>
                        <a:t>&lt;T&gt;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7935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90466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B7821E-DC4C-45DC-A474-CA92F6F13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컬렉션 </a:t>
            </a:r>
            <a:r>
              <a:rPr lang="en-US" altLang="ko-KR" dirty="0"/>
              <a:t>- Array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888547-14CF-861B-3CE4-250AC2830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배열을 제어하는 메소드 모음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8A1EA9-DFE9-7E47-05B2-8EE5908A9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6B40147-9B50-FEC1-F1C8-9760DCD1D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63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695171C-989D-8B1F-0A8F-834DEEBCB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02" y="2365685"/>
            <a:ext cx="11114596" cy="227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1383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B7821E-DC4C-45DC-A474-CA92F6F13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컬렉션 </a:t>
            </a:r>
            <a:r>
              <a:rPr lang="en-US" altLang="ko-KR" dirty="0"/>
              <a:t>- Stack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8A1EA9-DFE9-7E47-05B2-8EE5908A9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6B40147-9B50-FEC1-F1C8-9760DCD1D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C14F76-60F6-2769-80DB-05F5B258A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7"/>
          <a:stretch/>
        </p:blipFill>
        <p:spPr>
          <a:xfrm>
            <a:off x="1388431" y="1645603"/>
            <a:ext cx="5781989" cy="4264455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FC69D1-31BF-AE2B-955F-28C292D2B53B}"/>
              </a:ext>
            </a:extLst>
          </p:cNvPr>
          <p:cNvCxnSpPr/>
          <p:nvPr/>
        </p:nvCxnSpPr>
        <p:spPr>
          <a:xfrm>
            <a:off x="2263297" y="2111377"/>
            <a:ext cx="277177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394C470-EA95-4552-AD0F-C2F8A86731F2}"/>
              </a:ext>
            </a:extLst>
          </p:cNvPr>
          <p:cNvCxnSpPr>
            <a:cxnSpLocks/>
          </p:cNvCxnSpPr>
          <p:nvPr/>
        </p:nvCxnSpPr>
        <p:spPr>
          <a:xfrm>
            <a:off x="2263297" y="2366647"/>
            <a:ext cx="372079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AD8EEA1-5CFD-8D8C-F248-316B8B727032}"/>
              </a:ext>
            </a:extLst>
          </p:cNvPr>
          <p:cNvSpPr txBox="1"/>
          <p:nvPr/>
        </p:nvSpPr>
        <p:spPr>
          <a:xfrm>
            <a:off x="6397686" y="1985647"/>
            <a:ext cx="48622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System.Collections </a:t>
            </a:r>
            <a:r>
              <a:rPr lang="ko-KR" altLang="en-US" sz="2400"/>
              <a:t>를 추가</a:t>
            </a:r>
            <a:endParaRPr lang="en-US" altLang="ko-KR" sz="2400"/>
          </a:p>
          <a:p>
            <a:endParaRPr lang="en-US" altLang="ko-KR" sz="2400"/>
          </a:p>
          <a:p>
            <a:r>
              <a:rPr lang="en-US" altLang="ko-KR" sz="2400"/>
              <a:t>WinForm</a:t>
            </a:r>
            <a:r>
              <a:rPr lang="ko-KR" altLang="en-US" sz="2400"/>
              <a:t>에 기본적으로 추가되어 있음</a:t>
            </a:r>
            <a:endParaRPr lang="en-US" altLang="ko-KR" sz="2400"/>
          </a:p>
        </p:txBody>
      </p:sp>
    </p:spTree>
    <p:extLst>
      <p:ext uri="{BB962C8B-B14F-4D97-AF65-F5344CB8AC3E}">
        <p14:creationId xmlns:p14="http://schemas.microsoft.com/office/powerpoint/2010/main" val="41069053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B7821E-DC4C-45DC-A474-CA92F6F13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컬렉션 </a:t>
            </a:r>
            <a:r>
              <a:rPr lang="en-US" altLang="ko-KR" dirty="0"/>
              <a:t>- Stack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8A1EA9-DFE9-7E47-05B2-8EE5908A9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6B40147-9B50-FEC1-F1C8-9760DCD1D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65</a:t>
            </a:fld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5BD8AE0-CA49-7C14-67F9-461A88E8B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325" y="2439137"/>
            <a:ext cx="3195748" cy="278901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FE7D3C8-52B7-2EA3-82C1-8809DB4F1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1325563"/>
            <a:ext cx="5387580" cy="479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701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B7821E-DC4C-45DC-A474-CA92F6F13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컬렉션 </a:t>
            </a:r>
            <a:r>
              <a:rPr lang="en-US" altLang="ko-KR" dirty="0"/>
              <a:t>- Queue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8A1EA9-DFE9-7E47-05B2-8EE5908A9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6B40147-9B50-FEC1-F1C8-9760DCD1D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66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018822-567A-F28C-2209-97DD7E61D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033" y="1383030"/>
            <a:ext cx="5906857" cy="45255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29B54A4-A4F7-9C79-FE15-B85DF9392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7948" y="2692808"/>
            <a:ext cx="2637634" cy="215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88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B7821E-DC4C-45DC-A474-CA92F6F13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컬렉션 </a:t>
            </a:r>
            <a:r>
              <a:rPr lang="en-US" altLang="ko-KR" dirty="0"/>
              <a:t>- </a:t>
            </a:r>
            <a:r>
              <a:rPr lang="en-US" altLang="ko-KR" dirty="0" err="1"/>
              <a:t>Hashtable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8A1EA9-DFE9-7E47-05B2-8EE5908A9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6B40147-9B50-FEC1-F1C8-9760DCD1D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DE34DB-EFEC-F1C1-B1AC-F66CCB1F2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91" y="2193020"/>
            <a:ext cx="7047157" cy="26359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E9EAAE-D591-850F-E2C3-65A1AB9E3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176" y="2193020"/>
            <a:ext cx="2259394" cy="263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277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B7821E-DC4C-45DC-A474-CA92F6F13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제네릭 컬렉션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888547-14CF-861B-3CE4-250AC2830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보통의 컬렉션과 다르게 제네릭은 타입을 선택하여 해당 타입만 추가 가능</a:t>
            </a:r>
            <a:endParaRPr lang="en-US" altLang="ko-KR" dirty="0"/>
          </a:p>
          <a:p>
            <a:r>
              <a:rPr lang="ko-KR" altLang="en-US" dirty="0"/>
              <a:t>기능적인 제한이 있지만 안정성이나 속도면에서 제네릭이 유리함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8A1EA9-DFE9-7E47-05B2-8EE5908A9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6B40147-9B50-FEC1-F1C8-9760DCD1D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68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D67CAA-AE39-1BFA-3527-7DFAC63D1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479" y="3222161"/>
            <a:ext cx="8756596" cy="12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201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AE6AB4-1325-78EA-91EB-EBD3FF336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제네릭 컬렉션 </a:t>
            </a:r>
            <a:r>
              <a:rPr lang="en-US" altLang="ko-KR" dirty="0"/>
              <a:t>- Stack, List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3CDE64-4C74-C8DA-81C7-58194B803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8C57D1-2037-16E5-54FB-BA16AE56E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69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26A0986-EFA2-C3F5-A62A-B75728239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53" y="1807668"/>
            <a:ext cx="5910527" cy="39602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7BFA7B1-D3AA-DB4A-6562-6CC6D7CB0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501" y="2401368"/>
            <a:ext cx="2794887" cy="181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293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13949F-DE6F-CF8A-23F1-CAF1186E9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화살표 함수</a:t>
            </a:r>
            <a:r>
              <a:rPr lang="en-US" altLang="ko-KR" dirty="0"/>
              <a:t>(</a:t>
            </a:r>
            <a:r>
              <a:rPr lang="ko-KR" altLang="en-US" dirty="0" err="1"/>
              <a:t>람다식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=&gt;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4233F0-EFAB-88FD-05C8-2F1E285FA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Arrow Function </a:t>
            </a:r>
            <a:r>
              <a:rPr lang="ko-KR" altLang="en-US" sz="2400" dirty="0"/>
              <a:t>이라고 함</a:t>
            </a:r>
            <a:r>
              <a:rPr lang="en-US" altLang="ko-KR" sz="2400" dirty="0"/>
              <a:t>, Lambda Expression(</a:t>
            </a:r>
            <a:r>
              <a:rPr lang="ko-KR" altLang="en-US" sz="2400" dirty="0" err="1"/>
              <a:t>람다식</a:t>
            </a:r>
            <a:r>
              <a:rPr lang="en-US" altLang="ko-KR" sz="2400" dirty="0"/>
              <a:t>) </a:t>
            </a:r>
            <a:r>
              <a:rPr lang="ko-KR" altLang="en-US" sz="2400" dirty="0"/>
              <a:t>같은 개념</a:t>
            </a:r>
            <a:endParaRPr lang="en-US" altLang="ko-KR" sz="2400" dirty="0"/>
          </a:p>
          <a:p>
            <a:r>
              <a:rPr lang="ko-KR" altLang="en-US" sz="2400" dirty="0"/>
              <a:t>함수를 더 간결하게 표현하는데 활용</a:t>
            </a:r>
            <a:endParaRPr lang="en-US" altLang="ko-KR" sz="2400" dirty="0"/>
          </a:p>
          <a:p>
            <a:r>
              <a:rPr lang="en-US" altLang="ko-KR" sz="2400" dirty="0"/>
              <a:t>(</a:t>
            </a:r>
            <a:r>
              <a:rPr lang="ko-KR" altLang="en-US" sz="2400" dirty="0"/>
              <a:t>자료형</a:t>
            </a:r>
            <a:r>
              <a:rPr lang="en-US" altLang="ko-KR" sz="2400" dirty="0"/>
              <a:t>)(</a:t>
            </a:r>
            <a:r>
              <a:rPr lang="ko-KR" altLang="en-US" sz="2400" dirty="0"/>
              <a:t>함수 이름</a:t>
            </a:r>
            <a:r>
              <a:rPr lang="en-US" altLang="ko-KR" sz="2400" dirty="0"/>
              <a:t>)(</a:t>
            </a:r>
            <a:r>
              <a:rPr lang="ko-KR" altLang="en-US" sz="2400" dirty="0"/>
              <a:t>입력 파라미터</a:t>
            </a:r>
            <a:r>
              <a:rPr lang="en-US" altLang="ko-KR" sz="2400" dirty="0"/>
              <a:t>) =&gt; { </a:t>
            </a:r>
            <a:r>
              <a:rPr lang="ko-KR" altLang="en-US" sz="2400" dirty="0"/>
              <a:t>실행 코드 </a:t>
            </a:r>
            <a:r>
              <a:rPr lang="en-US" altLang="ko-KR" sz="2400" dirty="0"/>
              <a:t>}</a:t>
            </a:r>
            <a:endParaRPr lang="ko-KR" altLang="en-US" sz="24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B905A5-8616-96B2-7428-07D10D21A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3D1AD7-BCD6-B140-B5E7-D1543F234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36010F-1306-0B62-9A2B-285337B4A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091" y="3477768"/>
            <a:ext cx="2715004" cy="16194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15D414-DA45-A875-8D14-327769200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088" y="3429000"/>
            <a:ext cx="3724795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129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AE6AB4-1325-78EA-91EB-EBD3FF336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제네릭 컬렉션 </a:t>
            </a:r>
            <a:r>
              <a:rPr lang="en-US" altLang="ko-KR" dirty="0"/>
              <a:t>- Dictionary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3CDE64-4C74-C8DA-81C7-58194B803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8C57D1-2037-16E5-54FB-BA16AE56E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70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36C82D-3745-7039-FB77-F784AA127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1690688"/>
            <a:ext cx="7903174" cy="31199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0E7AA31-5F61-192D-61D8-B6BBB1C92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30839"/>
            <a:ext cx="4222025" cy="235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6118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AE6AB4-1325-78EA-91EB-EBD3FF336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제네릭 컬렉션 </a:t>
            </a:r>
            <a:r>
              <a:rPr lang="en-US" altLang="ko-KR" dirty="0"/>
              <a:t>- Dictionary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3CDE64-4C74-C8DA-81C7-58194B803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8C57D1-2037-16E5-54FB-BA16AE56E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71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F693972-19B7-535A-156F-E953EF4E0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85" y="2002064"/>
            <a:ext cx="8090717" cy="36511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5E218C-E8EC-D703-6072-9C000EAC1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610" y="2188045"/>
            <a:ext cx="3464379" cy="155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0150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CF27AB-8860-315B-048B-ABA3BD7F2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</a:t>
            </a:r>
            <a:r>
              <a:rPr lang="ko-KR" altLang="en-US" dirty="0">
                <a:solidFill>
                  <a:srgbClr val="00B050"/>
                </a:solidFill>
              </a:rPr>
              <a:t>제네릭 </a:t>
            </a:r>
            <a:r>
              <a:rPr lang="ko-KR" altLang="en-US" dirty="0" err="1">
                <a:solidFill>
                  <a:srgbClr val="00B050"/>
                </a:solidFill>
              </a:rPr>
              <a:t>딕셔너리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1B8AE8-3281-E6E2-AC3A-784EEF59E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28511"/>
          </a:xfrm>
        </p:spPr>
        <p:txBody>
          <a:bodyPr>
            <a:normAutofit fontScale="92500"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ko-KR" dirty="0" err="1"/>
              <a:t>OpenFileDialog</a:t>
            </a:r>
            <a:r>
              <a:rPr lang="ko-KR" altLang="en-US" dirty="0"/>
              <a:t>를 활용하여 사용자 정보가 아이디</a:t>
            </a:r>
            <a:r>
              <a:rPr lang="en-US" altLang="ko-KR" dirty="0"/>
              <a:t>,</a:t>
            </a:r>
            <a:r>
              <a:rPr lang="ko-KR" altLang="en-US" dirty="0"/>
              <a:t>비밀번호</a:t>
            </a:r>
            <a:r>
              <a:rPr lang="en-US" altLang="ko-KR" dirty="0"/>
              <a:t>,</a:t>
            </a:r>
            <a:r>
              <a:rPr lang="ko-KR" altLang="en-US" dirty="0"/>
              <a:t>전화번호 순서로 적혀 있는 </a:t>
            </a:r>
            <a:r>
              <a:rPr lang="en-US" altLang="ko-KR" dirty="0"/>
              <a:t>accounts.txt </a:t>
            </a:r>
            <a:r>
              <a:rPr lang="ko-KR" altLang="en-US" dirty="0"/>
              <a:t>파일 열기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 err="1"/>
              <a:t>OpenFileDialog</a:t>
            </a:r>
            <a:r>
              <a:rPr lang="en-US" altLang="ko-KR" dirty="0"/>
              <a:t> </a:t>
            </a:r>
            <a:r>
              <a:rPr lang="ko-KR" altLang="en-US" dirty="0"/>
              <a:t>사용법</a:t>
            </a:r>
            <a:r>
              <a:rPr lang="en-US" altLang="ko-KR" dirty="0"/>
              <a:t> (</a:t>
            </a:r>
            <a:r>
              <a:rPr lang="en-US" altLang="ko-KR" dirty="0">
                <a:hlinkClick r:id="rId2"/>
              </a:rPr>
              <a:t>https://hvyair.tistory.com/44</a:t>
            </a:r>
            <a:r>
              <a:rPr lang="en-US" altLang="ko-KR" dirty="0"/>
              <a:t>)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파일 열기는 </a:t>
            </a:r>
            <a:r>
              <a:rPr lang="en-US" altLang="ko-KR" dirty="0" err="1"/>
              <a:t>StreamReader</a:t>
            </a:r>
            <a:r>
              <a:rPr lang="ko-KR" altLang="en-US" dirty="0"/>
              <a:t>를 이용 </a:t>
            </a:r>
            <a:r>
              <a:rPr lang="en-US" altLang="ko-KR" dirty="0"/>
              <a:t>(</a:t>
            </a:r>
            <a:r>
              <a:rPr lang="en-US" altLang="ko-KR" dirty="0">
                <a:hlinkClick r:id="rId3"/>
              </a:rPr>
              <a:t>https://learn.microsoft.com/ko-kr/dotnet/api/system.io.streamreader?view=net-8.0</a:t>
            </a:r>
            <a:r>
              <a:rPr lang="en-US" altLang="ko-KR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2</a:t>
            </a:r>
            <a:r>
              <a:rPr lang="ko-KR" altLang="en-US" dirty="0"/>
              <a:t>개의 제네릭 </a:t>
            </a:r>
            <a:r>
              <a:rPr lang="ko-KR" altLang="en-US" dirty="0" err="1"/>
              <a:t>딕셔너리를</a:t>
            </a:r>
            <a:r>
              <a:rPr lang="ko-KR" altLang="en-US" dirty="0"/>
              <a:t> 만들고</a:t>
            </a:r>
            <a:r>
              <a:rPr lang="en-US" altLang="ko-KR" dirty="0"/>
              <a:t>, </a:t>
            </a:r>
            <a:r>
              <a:rPr lang="ko-KR" altLang="en-US" dirty="0"/>
              <a:t>각각 아이디</a:t>
            </a:r>
            <a:r>
              <a:rPr lang="en-US" altLang="ko-KR" dirty="0"/>
              <a:t>/</a:t>
            </a:r>
            <a:r>
              <a:rPr lang="ko-KR" altLang="en-US" dirty="0"/>
              <a:t>비밀번호</a:t>
            </a:r>
            <a:r>
              <a:rPr lang="en-US" altLang="ko-KR" dirty="0"/>
              <a:t>, </a:t>
            </a:r>
            <a:r>
              <a:rPr lang="ko-KR" altLang="en-US" dirty="0"/>
              <a:t>아이디</a:t>
            </a:r>
            <a:r>
              <a:rPr lang="en-US" altLang="ko-KR" dirty="0"/>
              <a:t>/</a:t>
            </a:r>
            <a:r>
              <a:rPr lang="ko-KR" altLang="en-US" dirty="0"/>
              <a:t>전화번호 데이터를 저장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전화번호가 없다면 </a:t>
            </a:r>
            <a:r>
              <a:rPr lang="en-US" altLang="ko-KR" dirty="0"/>
              <a:t>null</a:t>
            </a:r>
            <a:r>
              <a:rPr lang="ko-KR" altLang="en-US" dirty="0"/>
              <a:t>로 저장</a:t>
            </a:r>
            <a:endParaRPr lang="en-US" altLang="ko-KR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/>
              <a:t>로그인 창을 만들고 로그인 성공</a:t>
            </a:r>
            <a:r>
              <a:rPr lang="en-US" altLang="ko-KR" dirty="0"/>
              <a:t>/</a:t>
            </a:r>
            <a:r>
              <a:rPr lang="ko-KR" altLang="en-US" dirty="0"/>
              <a:t>실패 메시지 박스 띄우기</a:t>
            </a:r>
            <a:r>
              <a:rPr lang="en-US" altLang="ko-KR" dirty="0"/>
              <a:t>!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로그인 성공 시 메시지박스에 아이디</a:t>
            </a:r>
            <a:r>
              <a:rPr lang="en-US" altLang="ko-KR" dirty="0"/>
              <a:t>, </a:t>
            </a:r>
            <a:r>
              <a:rPr lang="ko-KR" altLang="en-US" dirty="0"/>
              <a:t>전화번호도 띄우기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실패 시 메시지박스에 실패 이유 보여주기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72802C-405E-C378-268B-7E22B4E18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14DD43-F87D-B3FB-36FB-0F15C49DE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9249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439ECEE-9C10-2E4D-066E-9BCF79AD6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597" y="2415001"/>
            <a:ext cx="4471358" cy="382733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195F9F8-08AF-49E2-4FF7-4EC2F11EB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멀티스레드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F20921-B851-7213-AE7B-E1FDCF96C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4895"/>
            <a:ext cx="10515600" cy="872419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Thread </a:t>
            </a:r>
          </a:p>
          <a:p>
            <a:pPr lvl="1"/>
            <a:r>
              <a:rPr lang="en-US" altLang="ko-KR" dirty="0"/>
              <a:t>Process</a:t>
            </a:r>
            <a:r>
              <a:rPr lang="ko-KR" altLang="en-US" dirty="0"/>
              <a:t>를 구성하는 작업 수행 주체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0F51EC-0E7E-65BE-8014-68C3D5553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1BFA41C-D674-7436-71EF-9A73F3B8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73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1C71229-F9A0-07B4-F1E8-92432BD9477C}"/>
              </a:ext>
            </a:extLst>
          </p:cNvPr>
          <p:cNvSpPr/>
          <p:nvPr/>
        </p:nvSpPr>
        <p:spPr>
          <a:xfrm>
            <a:off x="4681657" y="5177790"/>
            <a:ext cx="672882" cy="54483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2"/>
                </a:solidFill>
              </a:ln>
              <a:noFill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E48CB1A-E4DB-6D30-C70E-4889E063AE0C}"/>
              </a:ext>
            </a:extLst>
          </p:cNvPr>
          <p:cNvGrpSpPr/>
          <p:nvPr/>
        </p:nvGrpSpPr>
        <p:grpSpPr>
          <a:xfrm>
            <a:off x="600655" y="2943251"/>
            <a:ext cx="3322320" cy="2879344"/>
            <a:chOff x="1040921" y="2888997"/>
            <a:chExt cx="3322320" cy="287934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6602ADB-41CA-70D3-A562-01D9DF217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0921" y="2888997"/>
              <a:ext cx="3322320" cy="287934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597A100-4222-4035-46EA-95B5A6245DFD}"/>
                </a:ext>
              </a:extLst>
            </p:cNvPr>
            <p:cNvSpPr txBox="1"/>
            <p:nvPr/>
          </p:nvSpPr>
          <p:spPr>
            <a:xfrm>
              <a:off x="1848608" y="2947234"/>
              <a:ext cx="20906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= </a:t>
              </a:r>
              <a:r>
                <a:rPr lang="ko-KR" altLang="en-US"/>
                <a:t>실행 중인 프로그램</a:t>
              </a:r>
              <a:endParaRPr lang="en-US" altLang="ko-KR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9F58C3E-97E0-0CD1-2665-5EE1BEA5D1F3}"/>
              </a:ext>
            </a:extLst>
          </p:cNvPr>
          <p:cNvSpPr txBox="1"/>
          <p:nvPr/>
        </p:nvSpPr>
        <p:spPr>
          <a:xfrm>
            <a:off x="8516955" y="2851341"/>
            <a:ext cx="382829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스레드 </a:t>
            </a:r>
            <a:endParaRPr lang="en-US" altLang="ko-KR" sz="1600" dirty="0"/>
          </a:p>
          <a:p>
            <a:r>
              <a:rPr lang="en-US" altLang="ko-KR" sz="1600" dirty="0"/>
              <a:t>= </a:t>
            </a:r>
            <a:r>
              <a:rPr lang="ko-KR" altLang="en-US" sz="1600" dirty="0"/>
              <a:t>프로세스 내부에서 작동하는 기능</a:t>
            </a:r>
            <a:br>
              <a:rPr lang="en-US" altLang="ko-KR" sz="1600" dirty="0"/>
            </a:br>
            <a:r>
              <a:rPr lang="en-US" altLang="ko-KR" sz="1600" dirty="0"/>
              <a:t>   </a:t>
            </a:r>
            <a:r>
              <a:rPr lang="ko-KR" altLang="en-US" sz="1600" dirty="0"/>
              <a:t>최소 </a:t>
            </a:r>
            <a:r>
              <a:rPr lang="en-US" altLang="ko-KR" sz="1600" dirty="0"/>
              <a:t>1</a:t>
            </a:r>
            <a:r>
              <a:rPr lang="ko-KR" altLang="en-US" sz="1600" dirty="0"/>
              <a:t>개의 스레드를 가짐 </a:t>
            </a:r>
            <a:r>
              <a:rPr lang="en-US" altLang="ko-KR" sz="1600" dirty="0"/>
              <a:t>(main)</a:t>
            </a:r>
          </a:p>
          <a:p>
            <a:endParaRPr lang="en-US" altLang="ko-KR" sz="1600" dirty="0"/>
          </a:p>
          <a:p>
            <a:r>
              <a:rPr lang="ko-KR" altLang="en-US" sz="1600" dirty="0"/>
              <a:t>하나의 프로세스가 여러 개의 스레드를 </a:t>
            </a:r>
            <a:endParaRPr lang="en-US" altLang="ko-KR" sz="1600" dirty="0"/>
          </a:p>
          <a:p>
            <a:r>
              <a:rPr lang="ko-KR" altLang="en-US" sz="1600" dirty="0"/>
              <a:t>갖는 것이 가능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CPU</a:t>
            </a:r>
            <a:r>
              <a:rPr lang="ko-KR" altLang="en-US" sz="1600" dirty="0"/>
              <a:t>는 스레드 단위로 일 함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8291505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95F9F8-08AF-49E2-4FF7-4EC2F11EB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멀티스레드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0F51EC-0E7E-65BE-8014-68C3D5553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1BFA41C-D674-7436-71EF-9A73F3B8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74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9DAEC6-8FC6-3C32-0F2F-3148BBCCF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54" y="2592196"/>
            <a:ext cx="5601811" cy="16146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4E21677-C119-A860-8771-0EE0027A5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525" y="1627866"/>
            <a:ext cx="5814621" cy="36022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D11C08-6663-496D-6875-4918B1385634}"/>
              </a:ext>
            </a:extLst>
          </p:cNvPr>
          <p:cNvSpPr txBox="1"/>
          <p:nvPr/>
        </p:nvSpPr>
        <p:spPr>
          <a:xfrm>
            <a:off x="502920" y="4411980"/>
            <a:ext cx="26388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/>
              <a:t>싱글코어 </a:t>
            </a:r>
            <a:r>
              <a:rPr lang="en-US" altLang="ko-KR" sz="2000"/>
              <a:t>-&gt; </a:t>
            </a:r>
            <a:r>
              <a:rPr lang="ko-KR" altLang="en-US" sz="2000"/>
              <a:t>단일 스레드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A4970C-B62A-D6BE-EA68-792BE09D8185}"/>
              </a:ext>
            </a:extLst>
          </p:cNvPr>
          <p:cNvSpPr txBox="1"/>
          <p:nvPr/>
        </p:nvSpPr>
        <p:spPr>
          <a:xfrm>
            <a:off x="6884670" y="5347771"/>
            <a:ext cx="26388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/>
              <a:t>멀티코어 </a:t>
            </a:r>
            <a:r>
              <a:rPr lang="en-US" altLang="ko-KR" sz="2000"/>
              <a:t>-&gt; </a:t>
            </a:r>
            <a:r>
              <a:rPr lang="ko-KR" altLang="en-US" sz="2000"/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6022056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95F9F8-08AF-49E2-4FF7-4EC2F11EB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멀티스레드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0F51EC-0E7E-65BE-8014-68C3D5553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1BFA41C-D674-7436-71EF-9A73F3B8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75</a:t>
            </a:fld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9265C4A-86A5-0F9B-87E3-F206026AE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126" y="1325563"/>
            <a:ext cx="7325747" cy="460121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5A44E2D-9C10-CCDE-31E7-F7F77B95DE0C}"/>
              </a:ext>
            </a:extLst>
          </p:cNvPr>
          <p:cNvSpPr/>
          <p:nvPr/>
        </p:nvSpPr>
        <p:spPr>
          <a:xfrm>
            <a:off x="5090474" y="2564091"/>
            <a:ext cx="1112363" cy="310141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14C6BF-F01C-A507-6864-28435FF2A6D0}"/>
              </a:ext>
            </a:extLst>
          </p:cNvPr>
          <p:cNvSpPr txBox="1"/>
          <p:nvPr/>
        </p:nvSpPr>
        <p:spPr>
          <a:xfrm>
            <a:off x="3978112" y="5926780"/>
            <a:ext cx="5921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🌟</a:t>
            </a:r>
            <a:r>
              <a:rPr lang="en-US" altLang="ko-KR" dirty="0"/>
              <a:t>Heap, Static </a:t>
            </a:r>
            <a:r>
              <a:rPr lang="ko-KR" altLang="en-US" dirty="0"/>
              <a:t>두 가지는 스레드간 공유되지만</a:t>
            </a:r>
            <a:r>
              <a:rPr lang="en-US" altLang="ko-KR" dirty="0"/>
              <a:t>, Stack</a:t>
            </a:r>
            <a:r>
              <a:rPr lang="ko-KR" altLang="en-US" dirty="0"/>
              <a:t>은 안됨</a:t>
            </a:r>
          </a:p>
        </p:txBody>
      </p:sp>
    </p:spTree>
    <p:extLst>
      <p:ext uri="{BB962C8B-B14F-4D97-AF65-F5344CB8AC3E}">
        <p14:creationId xmlns:p14="http://schemas.microsoft.com/office/powerpoint/2010/main" val="9072437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95F9F8-08AF-49E2-4FF7-4EC2F11EB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멀티스레드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F20921-B851-7213-AE7B-E1FDCF96C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/>
              <a:t>스레드는 </a:t>
            </a:r>
            <a:r>
              <a:rPr lang="ko-KR" altLang="en-US" dirty="0">
                <a:solidFill>
                  <a:srgbClr val="00B050"/>
                </a:solidFill>
              </a:rPr>
              <a:t>함수 단위</a:t>
            </a:r>
            <a:r>
              <a:rPr lang="ko-KR" altLang="en-US" dirty="0"/>
              <a:t>로 동작함</a:t>
            </a:r>
            <a:endParaRPr lang="en-US" altLang="ko-KR" dirty="0"/>
          </a:p>
          <a:p>
            <a:r>
              <a:rPr lang="ko-KR" altLang="en-US" dirty="0"/>
              <a:t>하나의 프로세스</a:t>
            </a:r>
            <a:r>
              <a:rPr lang="en-US" altLang="ko-KR" dirty="0"/>
              <a:t>(</a:t>
            </a:r>
            <a:r>
              <a:rPr lang="ko-KR" altLang="en-US" dirty="0"/>
              <a:t>프로그램</a:t>
            </a:r>
            <a:r>
              <a:rPr lang="en-US" altLang="ko-KR" dirty="0"/>
              <a:t>)</a:t>
            </a:r>
            <a:r>
              <a:rPr lang="ko-KR" altLang="en-US" dirty="0"/>
              <a:t>에 여러 개의 스레드를 만들면 </a:t>
            </a:r>
            <a:r>
              <a:rPr lang="en-US" altLang="ko-KR" dirty="0">
                <a:solidFill>
                  <a:srgbClr val="00B050"/>
                </a:solidFill>
              </a:rPr>
              <a:t>OS(</a:t>
            </a:r>
            <a:r>
              <a:rPr lang="ko-KR" altLang="en-US" dirty="0">
                <a:solidFill>
                  <a:srgbClr val="00B050"/>
                </a:solidFill>
              </a:rPr>
              <a:t>윈도우</a:t>
            </a:r>
            <a:r>
              <a:rPr lang="en-US" altLang="ko-KR" dirty="0">
                <a:solidFill>
                  <a:srgbClr val="00B050"/>
                </a:solidFill>
              </a:rPr>
              <a:t>)</a:t>
            </a:r>
            <a:r>
              <a:rPr lang="ko-KR" altLang="en-US" dirty="0">
                <a:solidFill>
                  <a:srgbClr val="00B050"/>
                </a:solidFill>
              </a:rPr>
              <a:t>가 </a:t>
            </a:r>
            <a:r>
              <a:rPr lang="ko-KR" altLang="en-US" dirty="0"/>
              <a:t>스레드의 실행 순서를 정함</a:t>
            </a:r>
            <a:endParaRPr lang="en-US" altLang="ko-KR" dirty="0"/>
          </a:p>
          <a:p>
            <a:pPr lvl="1"/>
            <a:r>
              <a:rPr lang="ko-KR" altLang="en-US" dirty="0"/>
              <a:t>의도적으로 스레드의 실행 순서를 제어할 수 없음</a:t>
            </a:r>
            <a:endParaRPr lang="en-US" altLang="ko-KR" dirty="0"/>
          </a:p>
          <a:p>
            <a:r>
              <a:rPr lang="ko-KR" altLang="en-US" dirty="0"/>
              <a:t>스레드의 소스코드가 아직 전부 실행되지 않았는데</a:t>
            </a:r>
            <a:r>
              <a:rPr lang="en-US" altLang="ko-KR" dirty="0"/>
              <a:t>, OS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다른 스레드를 실행하여 갑자기 다른 코드가 작동되는 것을 </a:t>
            </a:r>
            <a:r>
              <a:rPr lang="en-US" altLang="ko-KR" dirty="0">
                <a:solidFill>
                  <a:srgbClr val="00B050"/>
                </a:solidFill>
              </a:rPr>
              <a:t>Context Switching </a:t>
            </a:r>
            <a:r>
              <a:rPr lang="ko-KR" altLang="en-US" dirty="0"/>
              <a:t>이라고 함</a:t>
            </a:r>
            <a:endParaRPr lang="en-US" altLang="ko-KR" dirty="0"/>
          </a:p>
          <a:p>
            <a:r>
              <a:rPr lang="ko-KR" altLang="en-US" dirty="0" err="1"/>
              <a:t>멀티스레드</a:t>
            </a:r>
            <a:r>
              <a:rPr lang="ko-KR" altLang="en-US" dirty="0"/>
              <a:t> 방식은 단일 스레드 방식 대비 메모리 절약</a:t>
            </a:r>
            <a:r>
              <a:rPr lang="en-US" altLang="ko-KR" dirty="0"/>
              <a:t>, </a:t>
            </a:r>
            <a:r>
              <a:rPr lang="ko-KR" altLang="en-US" dirty="0"/>
              <a:t>속도 개선과 같은 장점이 있음</a:t>
            </a:r>
            <a:endParaRPr lang="en-US" altLang="ko-KR" dirty="0"/>
          </a:p>
          <a:p>
            <a:r>
              <a:rPr lang="ko-KR" altLang="en-US" dirty="0"/>
              <a:t>현재는 윈도우</a:t>
            </a:r>
            <a:r>
              <a:rPr lang="en-US" altLang="ko-KR" dirty="0"/>
              <a:t>, </a:t>
            </a:r>
            <a:r>
              <a:rPr lang="ko-KR" altLang="en-US" dirty="0"/>
              <a:t>맥</a:t>
            </a:r>
            <a:r>
              <a:rPr lang="en-US" altLang="ko-KR" dirty="0"/>
              <a:t>, </a:t>
            </a:r>
            <a:r>
              <a:rPr lang="ko-KR" altLang="en-US" dirty="0"/>
              <a:t>안드로이드</a:t>
            </a:r>
            <a:r>
              <a:rPr lang="en-US" altLang="ko-KR" dirty="0"/>
              <a:t>, iOS </a:t>
            </a:r>
            <a:r>
              <a:rPr lang="ko-KR" altLang="en-US" dirty="0"/>
              <a:t>등 대부분의 운영체제에서 동작하는 거의 모든 프로그램들은 </a:t>
            </a:r>
            <a:r>
              <a:rPr lang="ko-KR" altLang="en-US" dirty="0" err="1"/>
              <a:t>멀티스레드로</a:t>
            </a:r>
            <a:r>
              <a:rPr lang="ko-KR" altLang="en-US" dirty="0"/>
              <a:t> 동작함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0F51EC-0E7E-65BE-8014-68C3D5553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1BFA41C-D674-7436-71EF-9A73F3B8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195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57753-7790-E280-83AC-9586BA161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8AB588-A724-3A77-407D-B8F6B826A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멀티스레드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8A4EA4-791A-861D-8243-ACC3C30CD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Context Switching</a:t>
            </a:r>
          </a:p>
          <a:p>
            <a:pPr lvl="1"/>
            <a:r>
              <a:rPr lang="ko-KR" altLang="en-US" dirty="0"/>
              <a:t>스레드의 소스코드가 아직 전부 실행되지 않았는데</a:t>
            </a:r>
            <a:r>
              <a:rPr lang="en-US" altLang="ko-KR" dirty="0"/>
              <a:t>, OS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다른 스레드를 실행하여 갑자기 다른 코드가 작동되는 것</a:t>
            </a:r>
            <a:endParaRPr lang="en-US" altLang="ko-KR" dirty="0"/>
          </a:p>
          <a:p>
            <a:r>
              <a:rPr lang="ko-KR" altLang="en-US" dirty="0"/>
              <a:t>동기 처리</a:t>
            </a:r>
            <a:r>
              <a:rPr lang="en-US" altLang="ko-KR" dirty="0"/>
              <a:t>(Synchronous)</a:t>
            </a:r>
          </a:p>
          <a:p>
            <a:pPr lvl="1"/>
            <a:r>
              <a:rPr lang="ko-KR" altLang="en-US" dirty="0"/>
              <a:t>단일 스레드 환경에서 소스코드가 순차적으로 실행되는 것 </a:t>
            </a:r>
            <a:endParaRPr lang="en-US" altLang="ko-KR" dirty="0"/>
          </a:p>
          <a:p>
            <a:r>
              <a:rPr lang="ko-KR" altLang="en-US" dirty="0"/>
              <a:t>비동기 처리</a:t>
            </a:r>
            <a:r>
              <a:rPr lang="en-US" altLang="ko-KR" dirty="0"/>
              <a:t>(Asynchronous)</a:t>
            </a:r>
          </a:p>
          <a:p>
            <a:pPr lvl="1"/>
            <a:r>
              <a:rPr lang="ko-KR" altLang="en-US" dirty="0"/>
              <a:t>멀티 스레드 방식으로 </a:t>
            </a:r>
            <a:r>
              <a:rPr lang="en-US" altLang="ko-KR" dirty="0"/>
              <a:t>Context Switching</a:t>
            </a:r>
            <a:r>
              <a:rPr lang="ko-KR" altLang="en-US" dirty="0"/>
              <a:t>을 활용하여 마치 병렬처리가 되는 것처럼 소스코드가 실행되는 것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466997-2190-3D89-509F-6AABCE918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B3D8CC-6605-95BD-CF96-EBBF561D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6987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05A02-4423-6E11-6F93-37232D1C4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멀티스레드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69B564-792A-6F5F-2116-DB476CC8F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.NET Framework</a:t>
            </a:r>
            <a:r>
              <a:rPr lang="ko-KR" altLang="en-US" dirty="0"/>
              <a:t>에서 제공하는 </a:t>
            </a:r>
            <a:r>
              <a:rPr lang="ko-KR" altLang="en-US" dirty="0" err="1"/>
              <a:t>멀티스레드</a:t>
            </a:r>
            <a:r>
              <a:rPr lang="ko-KR" altLang="en-US" dirty="0"/>
              <a:t> 클래스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 err="1">
                <a:solidFill>
                  <a:srgbClr val="7030A0"/>
                </a:solidFill>
              </a:rPr>
              <a:t>BackgroundWorker</a:t>
            </a:r>
            <a:endParaRPr lang="en-US" altLang="ko-KR" dirty="0">
              <a:solidFill>
                <a:srgbClr val="7030A0"/>
              </a:solidFill>
            </a:endParaRPr>
          </a:p>
          <a:p>
            <a:pPr lvl="1"/>
            <a:r>
              <a:rPr lang="en-US" altLang="ko-KR" dirty="0" err="1"/>
              <a:t>WinForm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/>
              <a:t>WPF</a:t>
            </a:r>
            <a:r>
              <a:rPr lang="ko-KR" altLang="en-US" dirty="0"/>
              <a:t>의 </a:t>
            </a:r>
            <a:r>
              <a:rPr lang="en-US" altLang="ko-KR" dirty="0"/>
              <a:t>UI </a:t>
            </a:r>
            <a:r>
              <a:rPr lang="ko-KR" altLang="en-US" dirty="0"/>
              <a:t>스레드와 상관없이 코드를 실행하는 것이 목적</a:t>
            </a:r>
            <a:endParaRPr lang="en-US" altLang="ko-KR" dirty="0"/>
          </a:p>
          <a:p>
            <a:pPr lvl="1"/>
            <a:r>
              <a:rPr lang="ko-KR" altLang="en-US" dirty="0"/>
              <a:t>파일 다운로드</a:t>
            </a:r>
            <a:r>
              <a:rPr lang="en-US" altLang="ko-KR" dirty="0"/>
              <a:t>, </a:t>
            </a:r>
            <a:r>
              <a:rPr lang="ko-KR" altLang="en-US" dirty="0"/>
              <a:t>데이터베이스 조회</a:t>
            </a:r>
            <a:r>
              <a:rPr lang="en-US" altLang="ko-KR" dirty="0"/>
              <a:t>, </a:t>
            </a:r>
            <a:r>
              <a:rPr lang="ko-KR" altLang="en-US" dirty="0" err="1"/>
              <a:t>프로그래스</a:t>
            </a:r>
            <a:r>
              <a:rPr lang="ko-KR" altLang="en-US" dirty="0"/>
              <a:t> 바 갱신 등에 활용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>
                <a:solidFill>
                  <a:srgbClr val="7030A0"/>
                </a:solidFill>
              </a:rPr>
              <a:t>Thread</a:t>
            </a:r>
          </a:p>
          <a:p>
            <a:pPr lvl="1"/>
            <a:r>
              <a:rPr lang="ko-KR" altLang="en-US" dirty="0"/>
              <a:t>일반적으로 스레드를 직접 관리할 때 사용하는 클래스</a:t>
            </a:r>
            <a:endParaRPr lang="en-US" altLang="ko-KR" dirty="0"/>
          </a:p>
          <a:p>
            <a:pPr lvl="1"/>
            <a:r>
              <a:rPr lang="en-US" altLang="ko-KR" dirty="0" err="1"/>
              <a:t>BackgroundWorker</a:t>
            </a:r>
            <a:r>
              <a:rPr lang="ko-KR" altLang="en-US" dirty="0"/>
              <a:t> 대비 세밀한 제어가 가능하지만</a:t>
            </a:r>
            <a:r>
              <a:rPr lang="en-US" altLang="ko-KR" dirty="0"/>
              <a:t>, </a:t>
            </a:r>
            <a:r>
              <a:rPr lang="ko-KR" altLang="en-US" dirty="0"/>
              <a:t>스레드 생명 주기</a:t>
            </a:r>
            <a:r>
              <a:rPr lang="en-US" altLang="ko-KR" dirty="0"/>
              <a:t>, </a:t>
            </a:r>
            <a:r>
              <a:rPr lang="ko-KR" altLang="en-US" dirty="0"/>
              <a:t>동기화 등을 직접 관리해야 하기 때문에 복잡성이 증가함</a:t>
            </a:r>
            <a:endParaRPr lang="en-US" altLang="ko-KR" dirty="0"/>
          </a:p>
          <a:p>
            <a:pPr lvl="1"/>
            <a:r>
              <a:rPr lang="ko-KR" altLang="en-US" dirty="0"/>
              <a:t>시작</a:t>
            </a:r>
            <a:r>
              <a:rPr lang="en-US" altLang="ko-KR" dirty="0"/>
              <a:t>(Start), </a:t>
            </a:r>
            <a:r>
              <a:rPr lang="ko-KR" altLang="en-US" dirty="0"/>
              <a:t>중지</a:t>
            </a:r>
            <a:r>
              <a:rPr lang="en-US" altLang="ko-KR" dirty="0"/>
              <a:t>(Abort), </a:t>
            </a:r>
            <a:r>
              <a:rPr lang="ko-KR" altLang="en-US" dirty="0"/>
              <a:t>일시 중지</a:t>
            </a:r>
            <a:r>
              <a:rPr lang="en-US" altLang="ko-KR" dirty="0"/>
              <a:t>(Suspend), </a:t>
            </a:r>
            <a:r>
              <a:rPr lang="ko-KR" altLang="en-US" dirty="0"/>
              <a:t>재개</a:t>
            </a:r>
            <a:r>
              <a:rPr lang="en-US" altLang="ko-KR" dirty="0"/>
              <a:t>(Resume) </a:t>
            </a:r>
            <a:r>
              <a:rPr lang="ko-KR" altLang="en-US" dirty="0"/>
              <a:t>기능 지원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4C7801-F90D-3FEB-809C-08D151B55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004E82-4FBA-D06B-E7F6-5244E484A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0793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48642F-443A-9261-97A2-82B19CF40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BackgroundWorker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E4F244-4529-1074-3676-2B63095D8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DoWork</a:t>
            </a:r>
            <a:endParaRPr lang="en-US" altLang="ko-KR" dirty="0"/>
          </a:p>
          <a:p>
            <a:pPr lvl="1"/>
            <a:r>
              <a:rPr lang="en-US" altLang="ko-KR" dirty="0" err="1"/>
              <a:t>BackgroundWorker</a:t>
            </a:r>
            <a:r>
              <a:rPr lang="ko-KR" altLang="en-US" dirty="0"/>
              <a:t>가 </a:t>
            </a:r>
            <a:r>
              <a:rPr lang="en-US" altLang="ko-KR" dirty="0"/>
              <a:t>UI </a:t>
            </a:r>
            <a:r>
              <a:rPr lang="ko-KR" altLang="en-US" dirty="0"/>
              <a:t>스레드와 별개로 수행할 메소드를 지정</a:t>
            </a:r>
            <a:endParaRPr lang="en-US" altLang="ko-KR" dirty="0"/>
          </a:p>
          <a:p>
            <a:r>
              <a:rPr lang="en-US" altLang="ko-KR" dirty="0" err="1"/>
              <a:t>ProgressChanged</a:t>
            </a:r>
            <a:endParaRPr lang="en-US" altLang="ko-KR" dirty="0"/>
          </a:p>
          <a:p>
            <a:pPr lvl="1"/>
            <a:r>
              <a:rPr lang="en-US" altLang="ko-KR" dirty="0" err="1"/>
              <a:t>DoWork</a:t>
            </a:r>
            <a:r>
              <a:rPr lang="en-US" altLang="ko-KR" dirty="0"/>
              <a:t>()</a:t>
            </a:r>
            <a:r>
              <a:rPr lang="ko-KR" altLang="en-US" dirty="0"/>
              <a:t>로 지정된 메소드에서 </a:t>
            </a:r>
            <a:r>
              <a:rPr lang="en-US" altLang="ko-KR" dirty="0" err="1"/>
              <a:t>ReportProgress</a:t>
            </a:r>
            <a:r>
              <a:rPr lang="en-US" altLang="ko-KR" dirty="0"/>
              <a:t>() </a:t>
            </a:r>
            <a:r>
              <a:rPr lang="ko-KR" altLang="en-US" dirty="0"/>
              <a:t>메소드가 호출되면 반복적으로 실행되는 메소드를 지정</a:t>
            </a:r>
            <a:endParaRPr lang="en-US" altLang="ko-KR" dirty="0"/>
          </a:p>
          <a:p>
            <a:pPr lvl="1"/>
            <a:r>
              <a:rPr lang="en-US" altLang="ko-KR" dirty="0" err="1"/>
              <a:t>ReportProgress</a:t>
            </a:r>
            <a:r>
              <a:rPr lang="en-US" altLang="ko-KR" dirty="0"/>
              <a:t>()</a:t>
            </a:r>
            <a:r>
              <a:rPr lang="ko-KR" altLang="en-US" dirty="0"/>
              <a:t>는 </a:t>
            </a:r>
            <a:r>
              <a:rPr lang="en-US" altLang="ko-KR" dirty="0"/>
              <a:t>0~100 </a:t>
            </a:r>
            <a:r>
              <a:rPr lang="ko-KR" altLang="en-US" dirty="0"/>
              <a:t>사이의 값을 입력 받을 수 있음</a:t>
            </a:r>
            <a:endParaRPr lang="en-US" altLang="ko-KR" dirty="0"/>
          </a:p>
          <a:p>
            <a:r>
              <a:rPr lang="en-US" altLang="ko-KR" dirty="0" err="1"/>
              <a:t>RunWorkerCompleted</a:t>
            </a:r>
            <a:endParaRPr lang="en-US" altLang="ko-KR" dirty="0"/>
          </a:p>
          <a:p>
            <a:pPr lvl="1"/>
            <a:r>
              <a:rPr lang="en-US" altLang="ko-KR" dirty="0" err="1"/>
              <a:t>DoWork</a:t>
            </a:r>
            <a:r>
              <a:rPr lang="en-US" altLang="ko-KR" dirty="0"/>
              <a:t>() </a:t>
            </a:r>
            <a:r>
              <a:rPr lang="ko-KR" altLang="en-US" dirty="0"/>
              <a:t>메소드가 끝나면 </a:t>
            </a:r>
            <a:r>
              <a:rPr lang="en-US" altLang="ko-KR" dirty="0"/>
              <a:t>1</a:t>
            </a:r>
            <a:r>
              <a:rPr lang="ko-KR" altLang="en-US" dirty="0"/>
              <a:t>회 동작하는 메소드를 지정</a:t>
            </a:r>
            <a:endParaRPr lang="en-US" altLang="ko-KR" dirty="0"/>
          </a:p>
          <a:p>
            <a:r>
              <a:rPr lang="en-US" altLang="ko-KR" dirty="0" err="1"/>
              <a:t>RunWorkerAsync</a:t>
            </a:r>
            <a:r>
              <a:rPr lang="en-US" altLang="ko-KR" dirty="0"/>
              <a:t>() </a:t>
            </a:r>
          </a:p>
          <a:p>
            <a:pPr lvl="1"/>
            <a:r>
              <a:rPr lang="en-US" altLang="ko-KR" dirty="0" err="1"/>
              <a:t>BackgroundWorker</a:t>
            </a:r>
            <a:r>
              <a:rPr lang="ko-KR" altLang="en-US" dirty="0"/>
              <a:t>를 실행시키는 메소드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AAB743-7B3A-8AC8-C359-3BEC3E38A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A47988-0C26-A04D-28D1-1E8A26E8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79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538A92-358E-D233-5E04-A74B0CBCD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980" y="3535052"/>
            <a:ext cx="3796980" cy="2770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97936A-A665-DCE0-178B-B094C1635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738" y="5732808"/>
            <a:ext cx="3575611" cy="27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26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9A13B-8BD8-354D-C1E8-2B40C926C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7F68FF-4FF5-A28D-C594-27F4911D9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화살표 함수</a:t>
            </a:r>
            <a:r>
              <a:rPr lang="en-US" altLang="ko-KR" dirty="0"/>
              <a:t>(</a:t>
            </a:r>
            <a:r>
              <a:rPr lang="ko-KR" altLang="en-US" dirty="0" err="1"/>
              <a:t>람다식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=&gt;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FD9892-1F87-4DB5-48C2-A560F559B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경우에 따라 함수의 이름조차 생략하는 경우도 있음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9B19A9-4784-3FFC-7F99-679487BFC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CCD555-164D-A143-D60A-6D6459EB6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AD1933D-72CB-8262-44AF-9E51B37B2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82" y="2493137"/>
            <a:ext cx="7161078" cy="19333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5664686-D0E6-1A71-00F0-A27F7DCF9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282" y="4994363"/>
            <a:ext cx="8879545" cy="614738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88BEB5D-FA31-DC65-D564-5225AC1E8A77}"/>
              </a:ext>
            </a:extLst>
          </p:cNvPr>
          <p:cNvCxnSpPr/>
          <p:nvPr/>
        </p:nvCxnSpPr>
        <p:spPr>
          <a:xfrm>
            <a:off x="2621280" y="4524492"/>
            <a:ext cx="0" cy="3601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3743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CD9BB-F4DE-C10F-72B6-F8F4FD92A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363E99-9270-EAB4-0FA4-70605ED7C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BackgroundWorker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9EFE49-D5DC-C06F-12D1-1B907FFA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A330D1B-2AA7-9BF6-5532-92FA4E375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80</a:t>
            </a:fld>
            <a:endParaRPr lang="ko-KR" altLang="en-US"/>
          </a:p>
        </p:txBody>
      </p:sp>
      <p:pic>
        <p:nvPicPr>
          <p:cNvPr id="19" name="내용 개체 틀 18">
            <a:extLst>
              <a:ext uri="{FF2B5EF4-FFF2-40B4-BE49-F238E27FC236}">
                <a16:creationId xmlns:a16="http://schemas.microsoft.com/office/drawing/2014/main" id="{5A578170-C1E2-6248-A629-2A26E5B8F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322" y="1538468"/>
            <a:ext cx="10858097" cy="3372898"/>
          </a:xfr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DF9CBA8-5133-1744-AB45-EBF15D141385}"/>
              </a:ext>
            </a:extLst>
          </p:cNvPr>
          <p:cNvCxnSpPr/>
          <p:nvPr/>
        </p:nvCxnSpPr>
        <p:spPr>
          <a:xfrm flipH="1">
            <a:off x="7626285" y="3205114"/>
            <a:ext cx="490194" cy="30165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1851202-9733-3825-692A-877EB76BFD3B}"/>
              </a:ext>
            </a:extLst>
          </p:cNvPr>
          <p:cNvSpPr txBox="1"/>
          <p:nvPr/>
        </p:nvSpPr>
        <p:spPr>
          <a:xfrm>
            <a:off x="8116479" y="2986611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메소드 이름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0417737-B422-DE5A-68B6-C4D009CFB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22" y="5104538"/>
            <a:ext cx="5724695" cy="21290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D731EA1-42C8-5AA1-6095-6609C8CCC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322" y="5366667"/>
            <a:ext cx="7688124" cy="21290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54926D1-25D3-7B23-2D75-FEE101A26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322" y="5642631"/>
            <a:ext cx="5275243" cy="24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292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A37AAC-C52E-1FEA-C537-51C2E9DC9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BackgroundWorker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8070D0-1F96-E1B3-9066-35DB30359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프로그래스</a:t>
            </a:r>
            <a:r>
              <a:rPr lang="ko-KR" altLang="en-US" dirty="0"/>
              <a:t> 바를 만들 때</a:t>
            </a:r>
            <a:r>
              <a:rPr lang="en-US" altLang="ko-KR" dirty="0"/>
              <a:t>, while</a:t>
            </a:r>
            <a:r>
              <a:rPr lang="ko-KR" altLang="en-US" dirty="0"/>
              <a:t>문을 사용하여 바를 채우게 되면 </a:t>
            </a:r>
            <a:r>
              <a:rPr lang="en-US" altLang="ko-KR" dirty="0"/>
              <a:t>UI </a:t>
            </a:r>
            <a:r>
              <a:rPr lang="ko-KR" altLang="en-US" dirty="0"/>
              <a:t>스레드가 바쁠 경우 응답 없음이 되고</a:t>
            </a:r>
            <a:r>
              <a:rPr lang="en-US" altLang="ko-KR" dirty="0"/>
              <a:t>, </a:t>
            </a:r>
            <a:r>
              <a:rPr lang="ko-KR" altLang="en-US" dirty="0"/>
              <a:t>순식간에 바가 가득 차는 문제가 발생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834087-9262-73C2-D597-DF10F91EF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8439BE-D067-F5D9-6755-49AF9F4B8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81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A1443B-C034-9D99-60F9-5E299E185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794" y="4615492"/>
            <a:ext cx="6944468" cy="14277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5821C5-AA80-963D-51B9-E4D2758FE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94" y="2805865"/>
            <a:ext cx="4839375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371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5E7C1-EB16-2E1F-7B1E-826728075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8543D9-73DF-C1DC-5432-5F1707F59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. </a:t>
            </a:r>
            <a:r>
              <a:rPr lang="en-US" altLang="ko-KR" dirty="0" err="1"/>
              <a:t>BackgroundWorker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DB5596-F8B5-E3D2-E9D9-D8C8107C0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452627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err="1"/>
              <a:t>BackgroundWorker</a:t>
            </a:r>
            <a:r>
              <a:rPr lang="ko-KR" altLang="en-US" dirty="0"/>
              <a:t>를 사용하여 </a:t>
            </a:r>
            <a:r>
              <a:rPr lang="en-US" altLang="ko-KR" dirty="0"/>
              <a:t>UI </a:t>
            </a:r>
            <a:r>
              <a:rPr lang="ko-KR" altLang="en-US" dirty="0"/>
              <a:t>스레드와 별개로 </a:t>
            </a:r>
            <a:r>
              <a:rPr lang="ko-KR" altLang="en-US" dirty="0" err="1"/>
              <a:t>프로그래스</a:t>
            </a:r>
            <a:r>
              <a:rPr lang="ko-KR" altLang="en-US" dirty="0"/>
              <a:t> 바를 작동 시키기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/>
              <a:t>프로그래스</a:t>
            </a:r>
            <a:r>
              <a:rPr lang="ko-KR" altLang="en-US" dirty="0"/>
              <a:t> 바를 만들고 값의 범위를 </a:t>
            </a:r>
            <a:r>
              <a:rPr lang="en-US" altLang="ko-KR" dirty="0"/>
              <a:t>0~100</a:t>
            </a:r>
            <a:r>
              <a:rPr lang="ko-KR" altLang="en-US" dirty="0"/>
              <a:t>으로 설정</a:t>
            </a:r>
            <a:endParaRPr lang="en-US" altLang="ko-KR" dirty="0"/>
          </a:p>
          <a:p>
            <a:pPr lvl="1"/>
            <a:r>
              <a:rPr lang="en-US" altLang="ko-KR" sz="2000" dirty="0">
                <a:hlinkClick r:id="rId2"/>
              </a:rPr>
              <a:t>https://learn.microsoft.com/ko-kr/dotnet/api/system.windows.forms.progressbar?view=windowsdesktop-8.0</a:t>
            </a:r>
            <a:endParaRPr lang="en-US" altLang="ko-KR" sz="2000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 err="1"/>
              <a:t>DoWork</a:t>
            </a:r>
            <a:r>
              <a:rPr lang="ko-KR" altLang="en-US" dirty="0"/>
              <a:t>에 할당된 메소드는 반복문을 </a:t>
            </a:r>
            <a:r>
              <a:rPr lang="en-US" altLang="ko-KR" dirty="0"/>
              <a:t>30ms </a:t>
            </a:r>
            <a:r>
              <a:rPr lang="ko-KR" altLang="en-US" dirty="0"/>
              <a:t>마다 총 </a:t>
            </a:r>
            <a:r>
              <a:rPr lang="en-US" altLang="ko-KR" dirty="0"/>
              <a:t>101</a:t>
            </a:r>
            <a:r>
              <a:rPr lang="ko-KR" altLang="en-US" dirty="0"/>
              <a:t>회 돌면서 </a:t>
            </a:r>
            <a:r>
              <a:rPr lang="en-US" altLang="ko-KR" dirty="0"/>
              <a:t>0 </a:t>
            </a:r>
            <a:r>
              <a:rPr lang="ko-KR" altLang="en-US" dirty="0"/>
              <a:t>부터 </a:t>
            </a:r>
            <a:r>
              <a:rPr lang="en-US" altLang="ko-KR" dirty="0"/>
              <a:t>100</a:t>
            </a:r>
            <a:r>
              <a:rPr lang="ko-KR" altLang="en-US" dirty="0"/>
              <a:t>까지 </a:t>
            </a:r>
            <a:r>
              <a:rPr lang="en-US" altLang="ko-KR" dirty="0" err="1"/>
              <a:t>ReportProgress</a:t>
            </a:r>
            <a:r>
              <a:rPr lang="en-US" altLang="ko-KR" dirty="0"/>
              <a:t>(int)</a:t>
            </a:r>
            <a:r>
              <a:rPr lang="ko-KR" altLang="en-US" dirty="0"/>
              <a:t>를 호출</a:t>
            </a:r>
            <a:endParaRPr lang="en-US" altLang="ko-KR" dirty="0"/>
          </a:p>
          <a:p>
            <a:pPr lvl="1"/>
            <a:r>
              <a:rPr lang="en-US" altLang="ko-KR" dirty="0" err="1"/>
              <a:t>Thread.Sleep</a:t>
            </a:r>
            <a:r>
              <a:rPr lang="en-US" altLang="ko-KR" dirty="0"/>
              <a:t>()</a:t>
            </a:r>
            <a:r>
              <a:rPr lang="ko-KR" altLang="en-US" dirty="0"/>
              <a:t>을 사용하여 </a:t>
            </a:r>
            <a:r>
              <a:rPr lang="en-US" altLang="ko-KR" dirty="0"/>
              <a:t>30ms</a:t>
            </a:r>
            <a:r>
              <a:rPr lang="ko-KR" altLang="en-US" dirty="0"/>
              <a:t>의 시간차를 발생시킴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 err="1"/>
              <a:t>ProgressChanged</a:t>
            </a:r>
            <a:r>
              <a:rPr lang="ko-KR" altLang="en-US" dirty="0"/>
              <a:t>에 할당된 메소드는 </a:t>
            </a:r>
            <a:r>
              <a:rPr lang="ko-KR" altLang="en-US" dirty="0" err="1"/>
              <a:t>프로그래스</a:t>
            </a:r>
            <a:r>
              <a:rPr lang="ko-KR" altLang="en-US" dirty="0"/>
              <a:t> 바의 </a:t>
            </a:r>
            <a:r>
              <a:rPr lang="en-US" altLang="ko-KR" dirty="0"/>
              <a:t>Value</a:t>
            </a:r>
            <a:r>
              <a:rPr lang="ko-KR" altLang="en-US" dirty="0"/>
              <a:t>를 </a:t>
            </a:r>
            <a:r>
              <a:rPr lang="en-US" altLang="ko-KR" dirty="0"/>
              <a:t>1</a:t>
            </a:r>
            <a:r>
              <a:rPr lang="ko-KR" altLang="en-US" dirty="0"/>
              <a:t>씩 증가시킴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 err="1"/>
              <a:t>RunWorkerCompleted</a:t>
            </a:r>
            <a:r>
              <a:rPr lang="ko-KR" altLang="en-US" dirty="0"/>
              <a:t>에 할당된 메소드는 </a:t>
            </a:r>
            <a:r>
              <a:rPr lang="en-US" altLang="ko-KR" dirty="0"/>
              <a:t>“</a:t>
            </a:r>
            <a:r>
              <a:rPr lang="ko-KR" altLang="en-US" dirty="0"/>
              <a:t>완료됨</a:t>
            </a:r>
            <a:r>
              <a:rPr lang="en-US" altLang="ko-KR" dirty="0"/>
              <a:t>” </a:t>
            </a:r>
            <a:r>
              <a:rPr lang="ko-KR" altLang="en-US" dirty="0"/>
              <a:t>메시지 박스를 호출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Start </a:t>
            </a:r>
            <a:r>
              <a:rPr lang="ko-KR" altLang="en-US" dirty="0"/>
              <a:t>버튼을 </a:t>
            </a:r>
            <a:r>
              <a:rPr lang="ko-KR" altLang="en-US" dirty="0" err="1"/>
              <a:t>클릭시</a:t>
            </a:r>
            <a:r>
              <a:rPr lang="ko-KR" altLang="en-US" dirty="0"/>
              <a:t> </a:t>
            </a:r>
            <a:r>
              <a:rPr lang="en-US" altLang="ko-KR" dirty="0" err="1"/>
              <a:t>BackgroundWorker</a:t>
            </a:r>
            <a:r>
              <a:rPr lang="ko-KR" altLang="en-US" dirty="0"/>
              <a:t>가 동작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7312CB-DB06-7028-5B31-3771E9926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23A583-6532-9837-1366-990D076E0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6309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86FEC5-89F9-2485-1475-903F6B7B8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4BF9CB-A691-F8FC-E6EC-D40B39971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6718"/>
            <a:ext cx="10515600" cy="4500245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using </a:t>
            </a:r>
            <a:r>
              <a:rPr lang="en-US" altLang="ko-KR" sz="2400" dirty="0" err="1"/>
              <a:t>System.Threading</a:t>
            </a:r>
            <a:r>
              <a:rPr lang="en-US" altLang="ko-KR" sz="2400" dirty="0"/>
              <a:t> </a:t>
            </a:r>
            <a:r>
              <a:rPr lang="ko-KR" altLang="en-US" sz="2400" dirty="0"/>
              <a:t>선언</a:t>
            </a:r>
            <a:endParaRPr lang="en-US" altLang="ko-KR" sz="24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439437-E904-38EE-A7BF-141E828E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88EABF5-BFE2-4B6E-4568-C0906F63E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83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09C6EC-9306-5AFC-CBA9-A893DB5AD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816" y="2917508"/>
            <a:ext cx="2527880" cy="22637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CF0AC67-FC9C-ABB2-0162-1BA5B3236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684" y="2121261"/>
            <a:ext cx="5546883" cy="4117686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48348B8-7244-0E5C-85D8-9A4F8F420DF4}"/>
              </a:ext>
            </a:extLst>
          </p:cNvPr>
          <p:cNvCxnSpPr>
            <a:cxnSpLocks/>
          </p:cNvCxnSpPr>
          <p:nvPr/>
        </p:nvCxnSpPr>
        <p:spPr>
          <a:xfrm>
            <a:off x="1657350" y="5237727"/>
            <a:ext cx="9601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D131021-B103-9B82-99F9-267F9CDA277A}"/>
              </a:ext>
            </a:extLst>
          </p:cNvPr>
          <p:cNvCxnSpPr>
            <a:cxnSpLocks/>
          </p:cNvCxnSpPr>
          <p:nvPr/>
        </p:nvCxnSpPr>
        <p:spPr>
          <a:xfrm>
            <a:off x="5574030" y="3847077"/>
            <a:ext cx="96012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6D0F4EC-AE3A-38C2-0B20-D9380A89B553}"/>
              </a:ext>
            </a:extLst>
          </p:cNvPr>
          <p:cNvCxnSpPr/>
          <p:nvPr/>
        </p:nvCxnSpPr>
        <p:spPr>
          <a:xfrm flipV="1">
            <a:off x="2617470" y="3895092"/>
            <a:ext cx="2892118" cy="134263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2870419-F19C-E639-5937-96CBBED84BC4}"/>
              </a:ext>
            </a:extLst>
          </p:cNvPr>
          <p:cNvSpPr txBox="1"/>
          <p:nvPr/>
        </p:nvSpPr>
        <p:spPr>
          <a:xfrm>
            <a:off x="3555040" y="4899387"/>
            <a:ext cx="257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함수 단위로 스레드를 생성</a:t>
            </a:r>
          </a:p>
        </p:txBody>
      </p:sp>
    </p:spTree>
    <p:extLst>
      <p:ext uri="{BB962C8B-B14F-4D97-AF65-F5344CB8AC3E}">
        <p14:creationId xmlns:p14="http://schemas.microsoft.com/office/powerpoint/2010/main" val="1380211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9B8F8-3E84-FFCE-871C-2D09DB3E5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F286DF-7661-4126-2211-5E418FDD4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Thread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E6BA30D-5B59-1F18-5F1E-DF3CB8835A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70604" y="1690688"/>
            <a:ext cx="5363323" cy="3715268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27AF2D-95B2-6AAF-ECAA-67AA0351D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0FF2B5-AB39-ACDF-E3A8-6E0FD65B2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84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C0E2862-166F-458F-EE65-0312CA99E1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306"/>
          <a:stretch/>
        </p:blipFill>
        <p:spPr>
          <a:xfrm>
            <a:off x="251788" y="2251709"/>
            <a:ext cx="4477377" cy="29777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48A5EE0-F31F-9FFE-30EF-17CEDF3B80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9366"/>
          <a:stretch/>
        </p:blipFill>
        <p:spPr>
          <a:xfrm>
            <a:off x="10976282" y="2021741"/>
            <a:ext cx="963930" cy="35560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5371182-C603-A27F-82DA-8D086EAD87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479" b="92339"/>
          <a:stretch/>
        </p:blipFill>
        <p:spPr>
          <a:xfrm>
            <a:off x="251787" y="1656616"/>
            <a:ext cx="447737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405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3A391D-1DDA-1BF1-2890-5642461B6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Thread</a:t>
            </a:r>
            <a:r>
              <a:rPr lang="ko-KR" altLang="en-US" dirty="0"/>
              <a:t> </a:t>
            </a:r>
            <a:r>
              <a:rPr lang="en-US" altLang="ko-KR" dirty="0"/>
              <a:t>- lock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1ACB71-24DE-38E7-E85A-2B08BEF05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컨텍스트 </a:t>
            </a:r>
            <a:r>
              <a:rPr lang="ko-KR" altLang="en-US" dirty="0" err="1"/>
              <a:t>스위칭이</a:t>
            </a:r>
            <a:r>
              <a:rPr lang="ko-KR" altLang="en-US" dirty="0"/>
              <a:t> 일어나서는 안되는 코드를 보호하는 기능</a:t>
            </a:r>
            <a:endParaRPr lang="en-US" altLang="ko-KR" dirty="0"/>
          </a:p>
          <a:p>
            <a:r>
              <a:rPr lang="en-US" altLang="ko-KR" dirty="0"/>
              <a:t>lock</a:t>
            </a:r>
            <a:r>
              <a:rPr lang="ko-KR" altLang="en-US" dirty="0"/>
              <a:t>으로 감싸진 코드는 실행 중에 컨텍스트 </a:t>
            </a:r>
            <a:r>
              <a:rPr lang="ko-KR" altLang="en-US" dirty="0" err="1"/>
              <a:t>스위칭이</a:t>
            </a:r>
            <a:r>
              <a:rPr lang="ko-KR" altLang="en-US" dirty="0"/>
              <a:t> 일어나지 않음</a:t>
            </a:r>
            <a:endParaRPr lang="en-US" altLang="ko-KR" dirty="0"/>
          </a:p>
          <a:p>
            <a:r>
              <a:rPr lang="en-US" altLang="ko-KR" dirty="0"/>
              <a:t>lock</a:t>
            </a:r>
            <a:r>
              <a:rPr lang="ko-KR" altLang="en-US" dirty="0"/>
              <a:t>으로 너무 넓은 범위를 감싸게 되면 </a:t>
            </a:r>
            <a:r>
              <a:rPr lang="ko-KR" altLang="en-US" dirty="0" err="1"/>
              <a:t>멀티스레딩의</a:t>
            </a:r>
            <a:r>
              <a:rPr lang="ko-KR" altLang="en-US" dirty="0"/>
              <a:t> 의미가 없어지기 때문에 적재 적소에 사용하는 것이 필요</a:t>
            </a:r>
            <a:endParaRPr lang="en-US" altLang="ko-KR" dirty="0"/>
          </a:p>
          <a:p>
            <a:pPr lvl="1"/>
            <a:r>
              <a:rPr lang="ko-KR" altLang="en-US" dirty="0"/>
              <a:t>메소드 전체를 </a:t>
            </a:r>
            <a:r>
              <a:rPr lang="en-US" altLang="ko-KR" dirty="0"/>
              <a:t>lock </a:t>
            </a:r>
            <a:r>
              <a:rPr lang="ko-KR" altLang="en-US" dirty="0"/>
              <a:t>으로 지정한다면 일반 메소드와 다를 것이 없어짐</a:t>
            </a:r>
            <a:endParaRPr lang="en-US" altLang="ko-KR" dirty="0"/>
          </a:p>
          <a:p>
            <a:r>
              <a:rPr lang="en-US" altLang="ko-KR" dirty="0"/>
              <a:t>lock</a:t>
            </a:r>
            <a:r>
              <a:rPr lang="ko-KR" altLang="en-US" dirty="0"/>
              <a:t>을 사용하기 위해서는 스레드간 </a:t>
            </a:r>
            <a:r>
              <a:rPr lang="en-US" altLang="ko-KR" dirty="0"/>
              <a:t>lock </a:t>
            </a:r>
            <a:r>
              <a:rPr lang="ko-KR" altLang="en-US" dirty="0"/>
              <a:t>정보를 공유해야 하기 때문에</a:t>
            </a:r>
            <a:r>
              <a:rPr lang="en-US" altLang="ko-KR" dirty="0">
                <a:solidFill>
                  <a:srgbClr val="0000FF"/>
                </a:solidFill>
              </a:rPr>
              <a:t>static</a:t>
            </a:r>
            <a:r>
              <a:rPr lang="ko-KR" altLang="en-US" dirty="0"/>
              <a:t> 영역에 </a:t>
            </a:r>
            <a:r>
              <a:rPr lang="en-US" altLang="ko-KR" dirty="0"/>
              <a:t>lock </a:t>
            </a:r>
            <a:r>
              <a:rPr lang="ko-KR" altLang="en-US" dirty="0"/>
              <a:t>상태를 담고 있는 변수를 선언 해야함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C1D890-9163-8149-07F0-5355FA925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D2AA89-5629-FBA0-A83C-D6C8427C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1979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87F3EB-2D9B-8B45-DEE5-00B88080B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멀티스레드 </a:t>
            </a:r>
            <a:r>
              <a:rPr lang="en-US" altLang="ko-KR"/>
              <a:t>- lock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226457-CD6A-25F8-FB04-74EEBB6CA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231BBE-E439-513E-BBB4-43D0402E5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86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DEDB40B-F006-F0B2-3D50-E045101EB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27" y="1325563"/>
            <a:ext cx="4783768" cy="38473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F6DFE8-8ACB-0B73-8665-0C4D609AE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098" y="1325563"/>
            <a:ext cx="5639587" cy="48679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A7771A6-1A8D-DE99-D9E8-7280FE4BE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8357" y="1736271"/>
            <a:ext cx="1029016" cy="4046537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49C60BB-6074-0986-098E-FC921E5C5CDD}"/>
              </a:ext>
            </a:extLst>
          </p:cNvPr>
          <p:cNvCxnSpPr>
            <a:cxnSpLocks/>
          </p:cNvCxnSpPr>
          <p:nvPr/>
        </p:nvCxnSpPr>
        <p:spPr>
          <a:xfrm>
            <a:off x="5768340" y="2478015"/>
            <a:ext cx="151257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723A50B-4B7C-361D-E215-8974604A8B72}"/>
              </a:ext>
            </a:extLst>
          </p:cNvPr>
          <p:cNvCxnSpPr>
            <a:cxnSpLocks/>
          </p:cNvCxnSpPr>
          <p:nvPr/>
        </p:nvCxnSpPr>
        <p:spPr>
          <a:xfrm>
            <a:off x="5768340" y="4984995"/>
            <a:ext cx="151257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4EE72DB-490A-21A7-34F2-447F1E3F0F0F}"/>
              </a:ext>
            </a:extLst>
          </p:cNvPr>
          <p:cNvCxnSpPr>
            <a:cxnSpLocks/>
          </p:cNvCxnSpPr>
          <p:nvPr/>
        </p:nvCxnSpPr>
        <p:spPr>
          <a:xfrm>
            <a:off x="182880" y="1818885"/>
            <a:ext cx="378333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8445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95F9F8-08AF-49E2-4FF7-4EC2F11EB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멀티스레드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주의사항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F20921-B851-7213-AE7B-E1FDCF96C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WinForm</a:t>
            </a:r>
            <a:r>
              <a:rPr lang="ko-KR" altLang="en-US" dirty="0"/>
              <a:t>에서 </a:t>
            </a:r>
            <a:r>
              <a:rPr lang="ko-KR" altLang="en-US" dirty="0" err="1"/>
              <a:t>멀티스레드를</a:t>
            </a:r>
            <a:r>
              <a:rPr lang="ko-KR" altLang="en-US" dirty="0"/>
              <a:t> 사용하다 보면 </a:t>
            </a:r>
            <a:r>
              <a:rPr lang="en-US" altLang="ko-KR" dirty="0"/>
              <a:t>“</a:t>
            </a:r>
            <a:r>
              <a:rPr lang="ko-KR" altLang="en-US" dirty="0"/>
              <a:t>다른 스레드가 이 개체를 소유하고 있어 호출한 스레드가 해당 객체에 </a:t>
            </a:r>
            <a:r>
              <a:rPr lang="ko-KR" altLang="en-US" dirty="0" err="1"/>
              <a:t>엑세스</a:t>
            </a:r>
            <a:r>
              <a:rPr lang="ko-KR" altLang="en-US" dirty="0"/>
              <a:t> 할 수 없습니다</a:t>
            </a:r>
            <a:r>
              <a:rPr lang="en-US" altLang="ko-KR" dirty="0"/>
              <a:t>.” </a:t>
            </a:r>
            <a:r>
              <a:rPr lang="ko-KR" altLang="en-US" dirty="0"/>
              <a:t>라는 에러가 발생 할 수 있음</a:t>
            </a:r>
            <a:endParaRPr lang="en-US" altLang="ko-KR" dirty="0"/>
          </a:p>
          <a:p>
            <a:r>
              <a:rPr lang="en-US" altLang="ko-KR" dirty="0" err="1"/>
              <a:t>WinForm</a:t>
            </a:r>
            <a:r>
              <a:rPr lang="ko-KR" altLang="en-US" dirty="0"/>
              <a:t>의 </a:t>
            </a:r>
            <a:r>
              <a:rPr lang="en-US" altLang="ko-KR" dirty="0"/>
              <a:t>UI</a:t>
            </a:r>
            <a:r>
              <a:rPr lang="ko-KR" altLang="en-US" dirty="0"/>
              <a:t>는 </a:t>
            </a:r>
            <a:r>
              <a:rPr lang="en-US" altLang="ko-KR" dirty="0"/>
              <a:t>Main Thread</a:t>
            </a:r>
            <a:r>
              <a:rPr lang="ko-KR" altLang="en-US" dirty="0"/>
              <a:t>가 소유하고 있기 때문에 다른 스레드에서 접근할 수 없음</a:t>
            </a:r>
            <a:endParaRPr lang="en-US" altLang="ko-KR" dirty="0"/>
          </a:p>
          <a:p>
            <a:r>
              <a:rPr lang="ko-KR" altLang="en-US" dirty="0"/>
              <a:t>해결 방법</a:t>
            </a:r>
            <a:endParaRPr lang="en-US" altLang="ko-KR" dirty="0"/>
          </a:p>
          <a:p>
            <a:pPr marL="914400" lvl="1" indent="-457200">
              <a:buAutoNum type="arabicPeriod"/>
            </a:pPr>
            <a:r>
              <a:rPr lang="en-US" altLang="ko-KR" dirty="0"/>
              <a:t>Dispatcher</a:t>
            </a:r>
          </a:p>
          <a:p>
            <a:pPr marL="914400" lvl="2" indent="0">
              <a:buNone/>
            </a:pPr>
            <a:r>
              <a:rPr lang="ko-KR" altLang="en-US" dirty="0"/>
              <a:t>우선순위 큐</a:t>
            </a:r>
            <a:r>
              <a:rPr lang="en-US" altLang="ko-KR" dirty="0"/>
              <a:t>, UI </a:t>
            </a:r>
            <a:r>
              <a:rPr lang="ko-KR" altLang="en-US" dirty="0"/>
              <a:t>컨트롤들은 하나의 </a:t>
            </a:r>
            <a:r>
              <a:rPr lang="en-US" altLang="ko-KR" dirty="0"/>
              <a:t>Dispatcher</a:t>
            </a:r>
            <a:r>
              <a:rPr lang="ko-KR" altLang="en-US" dirty="0"/>
              <a:t>를 가지고 있으며 </a:t>
            </a:r>
            <a:r>
              <a:rPr lang="en-US" altLang="ko-KR" dirty="0" err="1"/>
              <a:t>MainThread</a:t>
            </a:r>
            <a:r>
              <a:rPr lang="ko-KR" altLang="en-US" dirty="0"/>
              <a:t>가 소유</a:t>
            </a:r>
            <a:endParaRPr lang="en-US" altLang="ko-KR" dirty="0"/>
          </a:p>
          <a:p>
            <a:pPr marL="914400" lvl="1" indent="-457200">
              <a:buAutoNum type="arabicPeriod"/>
            </a:pPr>
            <a:r>
              <a:rPr lang="en-US" altLang="ko-KR" dirty="0" err="1"/>
              <a:t>SynchronizationContext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	</a:t>
            </a:r>
            <a:r>
              <a:rPr lang="ko-KR" altLang="en-US" sz="2000" dirty="0" err="1"/>
              <a:t>스레드간의</a:t>
            </a:r>
            <a:r>
              <a:rPr lang="ko-KR" altLang="en-US" sz="2000" dirty="0"/>
              <a:t> 통신을 담당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0F51EC-0E7E-65BE-8014-68C3D5553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1BFA41C-D674-7436-71EF-9A73F3B8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602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69CEF4-62BE-69C2-BABB-A0EE547A3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</a:t>
            </a:r>
            <a:r>
              <a:rPr lang="ko-KR" altLang="en-US" dirty="0" err="1">
                <a:solidFill>
                  <a:srgbClr val="00B050"/>
                </a:solidFill>
              </a:rPr>
              <a:t>멀티스레드</a:t>
            </a:r>
            <a:r>
              <a:rPr lang="ko-KR" altLang="en-US" dirty="0">
                <a:solidFill>
                  <a:srgbClr val="00B050"/>
                </a:solidFill>
              </a:rPr>
              <a:t> 레이스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0EB33D-742B-7F6A-79BD-E654BAE4D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Thread </a:t>
            </a:r>
            <a:r>
              <a:rPr lang="ko-KR" altLang="en-US" dirty="0"/>
              <a:t>및 </a:t>
            </a:r>
            <a:r>
              <a:rPr lang="en-US" altLang="ko-KR" dirty="0" err="1"/>
              <a:t>Thread.Sleep</a:t>
            </a:r>
            <a:r>
              <a:rPr lang="en-US" altLang="ko-KR" dirty="0"/>
              <a:t> </a:t>
            </a:r>
            <a:r>
              <a:rPr lang="ko-KR" altLang="en-US" dirty="0"/>
              <a:t>메소드를 사용하여 아래 레이스 경기 코드를 제작 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총 </a:t>
            </a:r>
            <a:r>
              <a:rPr lang="en-US" altLang="ko-KR" dirty="0"/>
              <a:t>5</a:t>
            </a:r>
            <a:r>
              <a:rPr lang="ko-KR" altLang="en-US" dirty="0"/>
              <a:t>명의 참가자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각 차량은 </a:t>
            </a:r>
            <a:r>
              <a:rPr lang="ko-KR" altLang="en-US" dirty="0" err="1"/>
              <a:t>랜덤한</a:t>
            </a:r>
            <a:r>
              <a:rPr lang="ko-KR" altLang="en-US" dirty="0"/>
              <a:t> 시간 간격으로 움직임 </a:t>
            </a:r>
            <a:r>
              <a:rPr lang="en-US" altLang="ko-KR" dirty="0"/>
              <a:t>(0.1</a:t>
            </a:r>
            <a:r>
              <a:rPr lang="ko-KR" altLang="en-US" dirty="0"/>
              <a:t>초 </a:t>
            </a:r>
            <a:r>
              <a:rPr lang="en-US" altLang="ko-KR" dirty="0"/>
              <a:t>~ 1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차량이 결승선에 도달하면 차량 이름 및 시간을 출력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모든 차량이 결승선에 도달하면 경기 종료</a:t>
            </a:r>
            <a:endParaRPr lang="en-US" altLang="ko-KR" dirty="0"/>
          </a:p>
          <a:p>
            <a:r>
              <a:rPr lang="en-US" altLang="ko-KR" dirty="0"/>
              <a:t>GitHub Repo. URL</a:t>
            </a:r>
            <a:r>
              <a:rPr lang="ko-KR" altLang="en-US" dirty="0"/>
              <a:t>을 </a:t>
            </a:r>
            <a:r>
              <a:rPr lang="ko-KR" altLang="en-US" dirty="0" err="1"/>
              <a:t>슬랙</a:t>
            </a:r>
            <a:r>
              <a:rPr lang="ko-KR" altLang="en-US" dirty="0"/>
              <a:t> 댓글로 제출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스레드에서 안전하게 </a:t>
            </a:r>
            <a:r>
              <a:rPr lang="en-US" altLang="ko-KR" dirty="0"/>
              <a:t>UI </a:t>
            </a:r>
            <a:r>
              <a:rPr lang="ko-KR" altLang="en-US" dirty="0"/>
              <a:t>호출하기 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https://learn.microsoft.com/ko-kr/dotnet/desktop/winforms/controls/how-to-make-thread-safe-calls?view=netdesktop-8.0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6211C5-2170-63C8-0540-9EEF558F7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93A994-51F7-AC8C-931C-86892C654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3255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922BD7-9DEA-3096-3BA5-C9641327B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Delegate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DF6B46-1AFC-FC42-BB74-D7B009DF1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126"/>
            <a:ext cx="10515600" cy="472122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함수를 대신 실행해 주는 객체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간접 실행</a:t>
            </a:r>
            <a:r>
              <a:rPr lang="en-US" altLang="ko-KR" dirty="0">
                <a:latin typeface="+mn-ea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함수를 변수처럼 배열로 선언하거나 매개변수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함수의 입력 값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으로 활용 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입력 값으로 받은 함수를 실행하는 것을 </a:t>
            </a:r>
            <a:r>
              <a:rPr lang="en-US" altLang="ko-KR" dirty="0">
                <a:solidFill>
                  <a:srgbClr val="00B050"/>
                </a:solidFill>
                <a:latin typeface="+mn-ea"/>
              </a:rPr>
              <a:t>Callback</a:t>
            </a:r>
            <a:r>
              <a:rPr lang="ko-KR" altLang="en-US" dirty="0">
                <a:latin typeface="+mn-ea"/>
              </a:rPr>
              <a:t> 이라고 함</a:t>
            </a:r>
            <a:endParaRPr lang="en-US" altLang="ko-KR" dirty="0">
              <a:latin typeface="+mn-ea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스레드에서 또 다른 스레드의 함수를 호출할 때 사용되기도 함</a:t>
            </a:r>
            <a:endParaRPr lang="en-US" altLang="ko-KR" dirty="0">
              <a:latin typeface="+mn-ea"/>
            </a:endParaRPr>
          </a:p>
          <a:p>
            <a:pPr>
              <a:lnSpc>
                <a:spcPct val="100000"/>
              </a:lnSpc>
            </a:pPr>
            <a:r>
              <a:rPr lang="en-US" altLang="ko-KR" dirty="0">
                <a:latin typeface="+mn-ea"/>
              </a:rPr>
              <a:t>Delegate</a:t>
            </a:r>
            <a:r>
              <a:rPr lang="ko-KR" altLang="en-US" dirty="0">
                <a:latin typeface="+mn-ea"/>
              </a:rPr>
              <a:t>의 입출력 자료형과 </a:t>
            </a:r>
            <a:r>
              <a:rPr lang="en-US" altLang="ko-KR" dirty="0">
                <a:latin typeface="+mn-ea"/>
              </a:rPr>
              <a:t>Method</a:t>
            </a:r>
            <a:r>
              <a:rPr lang="ko-KR" altLang="en-US" dirty="0">
                <a:latin typeface="+mn-ea"/>
              </a:rPr>
              <a:t>의 것이 같아야 함</a:t>
            </a:r>
            <a:endParaRPr lang="en-US" altLang="ko-KR" dirty="0">
              <a:latin typeface="+mn-ea"/>
            </a:endParaRPr>
          </a:p>
          <a:p>
            <a:pPr>
              <a:lnSpc>
                <a:spcPct val="100000"/>
              </a:lnSpc>
            </a:pPr>
            <a:endParaRPr lang="ko-KR" altLang="en-US" dirty="0">
              <a:latin typeface="+mn-ea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1B464D-F557-2369-D594-6ED907CEF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55144F-E42B-B8B8-1EE6-6DD688ACB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89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D4E45D-59A7-132A-2CCD-4A314D0B6565}"/>
              </a:ext>
            </a:extLst>
          </p:cNvPr>
          <p:cNvSpPr/>
          <p:nvPr/>
        </p:nvSpPr>
        <p:spPr>
          <a:xfrm>
            <a:off x="2619632" y="4782067"/>
            <a:ext cx="1890583" cy="9020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delegate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39D1CB-5CE7-7AC4-7EA3-F9F7CCD05961}"/>
              </a:ext>
            </a:extLst>
          </p:cNvPr>
          <p:cNvSpPr txBox="1"/>
          <p:nvPr/>
        </p:nvSpPr>
        <p:spPr>
          <a:xfrm>
            <a:off x="1912537" y="5749315"/>
            <a:ext cx="357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Delegate void </a:t>
            </a:r>
            <a:r>
              <a:rPr lang="en-US" altLang="ko-KR" dirty="0" err="1"/>
              <a:t>myDelegate</a:t>
            </a:r>
            <a:r>
              <a:rPr lang="en-US" altLang="ko-KR" dirty="0"/>
              <a:t>(int a)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5D83D4-13FB-0EEE-C069-9C4750CC9575}"/>
              </a:ext>
            </a:extLst>
          </p:cNvPr>
          <p:cNvSpPr/>
          <p:nvPr/>
        </p:nvSpPr>
        <p:spPr>
          <a:xfrm>
            <a:off x="6825048" y="4345201"/>
            <a:ext cx="2837935" cy="4492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void Method1(int a)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5DD70DE-EC07-1B77-82C2-082D7D5F56CB}"/>
              </a:ext>
            </a:extLst>
          </p:cNvPr>
          <p:cNvSpPr/>
          <p:nvPr/>
        </p:nvSpPr>
        <p:spPr>
          <a:xfrm>
            <a:off x="6825047" y="5003626"/>
            <a:ext cx="2837935" cy="4492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void Method2(int a)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A8EDED-F240-92A5-0127-55F26776D99B}"/>
              </a:ext>
            </a:extLst>
          </p:cNvPr>
          <p:cNvSpPr/>
          <p:nvPr/>
        </p:nvSpPr>
        <p:spPr>
          <a:xfrm>
            <a:off x="6825047" y="5662051"/>
            <a:ext cx="2837935" cy="4492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void Method3(int a)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660D1E2-87D0-729A-3F9C-F18CB112F13A}"/>
              </a:ext>
            </a:extLst>
          </p:cNvPr>
          <p:cNvCxnSpPr>
            <a:cxnSpLocks/>
            <a:stCxn id="9" idx="1"/>
            <a:endCxn id="6" idx="3"/>
          </p:cNvCxnSpPr>
          <p:nvPr/>
        </p:nvCxnSpPr>
        <p:spPr>
          <a:xfrm flipH="1">
            <a:off x="4510215" y="4569813"/>
            <a:ext cx="2314833" cy="663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B748593-3BF8-9496-0EEE-62AAF6CDBF25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>
          <a:xfrm flipH="1">
            <a:off x="4510215" y="5228238"/>
            <a:ext cx="2314832" cy="4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090CABE-4812-BDCC-24ED-BFE323484C18}"/>
              </a:ext>
            </a:extLst>
          </p:cNvPr>
          <p:cNvCxnSpPr>
            <a:cxnSpLocks/>
            <a:stCxn id="11" idx="1"/>
            <a:endCxn id="6" idx="3"/>
          </p:cNvCxnSpPr>
          <p:nvPr/>
        </p:nvCxnSpPr>
        <p:spPr>
          <a:xfrm flipH="1" flipV="1">
            <a:off x="4510215" y="5233089"/>
            <a:ext cx="2314832" cy="653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827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7F2B6-9549-A174-663D-7D31F8A5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</a:t>
            </a:r>
            <a:r>
              <a:rPr lang="ko-KR" altLang="en-US" dirty="0">
                <a:solidFill>
                  <a:srgbClr val="00B050"/>
                </a:solidFill>
              </a:rPr>
              <a:t>계산기 코드 개선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A54364-A564-EB8B-2E4C-D7DD2F92F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미니 프로젝트에서 작성한 계산기 코드를 수정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계산 내역 확인 코드 개선</a:t>
            </a:r>
            <a:endParaRPr lang="en-US" altLang="ko-KR" dirty="0"/>
          </a:p>
          <a:p>
            <a:pPr marL="971550" lvl="1" indent="-514350">
              <a:buFont typeface="+mj-ea"/>
              <a:buAutoNum type="circleNumDbPlain"/>
            </a:pPr>
            <a:r>
              <a:rPr lang="ko-KR" altLang="en-US" dirty="0"/>
              <a:t>연산</a:t>
            </a:r>
            <a:r>
              <a:rPr lang="en-US" altLang="ko-KR" dirty="0"/>
              <a:t>, </a:t>
            </a:r>
            <a:r>
              <a:rPr lang="ko-KR" altLang="en-US" dirty="0"/>
              <a:t>계산 히스토리 기록</a:t>
            </a:r>
            <a:r>
              <a:rPr lang="en-US" altLang="ko-KR" dirty="0"/>
              <a:t>, </a:t>
            </a:r>
            <a:r>
              <a:rPr lang="ko-KR" altLang="en-US" dirty="0"/>
              <a:t>사용자 입력 등에서 구조체를 사용하여 더 읽기 편한 소스코드로 만들기 </a:t>
            </a:r>
            <a:endParaRPr lang="en-US" altLang="ko-KR" dirty="0"/>
          </a:p>
          <a:p>
            <a:pPr marL="514350" indent="-514350">
              <a:buFont typeface="+mj-ea"/>
              <a:buAutoNum type="arabicPeriod"/>
            </a:pPr>
            <a:r>
              <a:rPr lang="ko-KR" altLang="en-US" dirty="0"/>
              <a:t>산술 연산 코드 개선</a:t>
            </a:r>
            <a:endParaRPr lang="en-US" altLang="ko-KR" dirty="0"/>
          </a:p>
          <a:p>
            <a:pPr marL="971550" lvl="1" indent="-514350">
              <a:buFont typeface="+mj-ea"/>
              <a:buAutoNum type="circleNumDbPlain"/>
            </a:pPr>
            <a:r>
              <a:rPr lang="ko-KR" altLang="en-US" dirty="0"/>
              <a:t>간단한 산술 연산 메소드들을 모두 화살표 함수로 변경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BFD7ED-692A-D57A-46AC-192E824FC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31FADC-5F62-93D6-B118-A709AFA7E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17782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49DA2-B5AA-3B99-EA8B-F7AF68ED7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B5C20A-A88E-4E7B-1074-617212A78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Delegate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EC435-8927-3AE3-0617-73180DFDA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126"/>
            <a:ext cx="10515600" cy="16281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b="0" i="0" dirty="0">
                <a:solidFill>
                  <a:srgbClr val="1A1918"/>
                </a:solidFill>
                <a:effectLst/>
                <a:highlight>
                  <a:srgbClr val="FFFFFF"/>
                </a:highlight>
                <a:latin typeface="+mn-ea"/>
              </a:rPr>
              <a:t>활용 예시</a:t>
            </a:r>
            <a:endParaRPr lang="ko-KR" altLang="en-US" dirty="0">
              <a:latin typeface="+mn-ea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744563-8A4F-5B47-D994-16BCC2BCB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873B33-6091-C7EC-DC28-F2D0836CE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90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0182F0F-86B3-A3B1-5464-E6221FFF9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834" y="2276987"/>
            <a:ext cx="5479814" cy="4004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FD54F-6C53-CF0B-E9CB-D3E6DD044118}"/>
              </a:ext>
            </a:extLst>
          </p:cNvPr>
          <p:cNvSpPr txBox="1"/>
          <p:nvPr/>
        </p:nvSpPr>
        <p:spPr>
          <a:xfrm>
            <a:off x="6261688" y="2250372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delegate</a:t>
            </a:r>
            <a:r>
              <a:rPr lang="ko-KR" altLang="en-US" dirty="0"/>
              <a:t> 정의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A320B0-C2E0-5E94-2ABC-7945441F55F5}"/>
              </a:ext>
            </a:extLst>
          </p:cNvPr>
          <p:cNvSpPr txBox="1"/>
          <p:nvPr/>
        </p:nvSpPr>
        <p:spPr>
          <a:xfrm>
            <a:off x="6261688" y="3269048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delegate</a:t>
            </a:r>
            <a:r>
              <a:rPr lang="ko-KR" altLang="en-US" dirty="0"/>
              <a:t> 인스턴스 선언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D6BA60-E1EF-01E5-E911-7F1793B03714}"/>
              </a:ext>
            </a:extLst>
          </p:cNvPr>
          <p:cNvSpPr txBox="1"/>
          <p:nvPr/>
        </p:nvSpPr>
        <p:spPr>
          <a:xfrm>
            <a:off x="6858933" y="515542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delegate</a:t>
            </a:r>
            <a:r>
              <a:rPr lang="ko-KR" altLang="en-US" dirty="0"/>
              <a:t> 인스턴스 생성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6E1BDE-9A2D-36E7-D9F7-BA1BF70AF9B1}"/>
              </a:ext>
            </a:extLst>
          </p:cNvPr>
          <p:cNvSpPr txBox="1"/>
          <p:nvPr/>
        </p:nvSpPr>
        <p:spPr>
          <a:xfrm>
            <a:off x="6858933" y="5524754"/>
            <a:ext cx="430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delegate</a:t>
            </a:r>
            <a:r>
              <a:rPr lang="ko-KR" altLang="en-US" dirty="0"/>
              <a:t>를 통한 메소드 호출 및 입력 값 전달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9671779-5698-B11B-7545-C5F8939FA6CD}"/>
              </a:ext>
            </a:extLst>
          </p:cNvPr>
          <p:cNvCxnSpPr/>
          <p:nvPr/>
        </p:nvCxnSpPr>
        <p:spPr>
          <a:xfrm flipH="1">
            <a:off x="6339017" y="5708821"/>
            <a:ext cx="5066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9DCEB04-D3BF-4FD7-98E4-AE89516CEF1E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6339017" y="5340088"/>
            <a:ext cx="519916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5EE5369-E498-808D-6A00-29DC6D2F0A9F}"/>
              </a:ext>
            </a:extLst>
          </p:cNvPr>
          <p:cNvCxnSpPr>
            <a:cxnSpLocks/>
          </p:cNvCxnSpPr>
          <p:nvPr/>
        </p:nvCxnSpPr>
        <p:spPr>
          <a:xfrm flipH="1">
            <a:off x="4435609" y="3444173"/>
            <a:ext cx="18260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913B7CE-2A51-1DEE-3416-494065E096FD}"/>
              </a:ext>
            </a:extLst>
          </p:cNvPr>
          <p:cNvCxnSpPr>
            <a:cxnSpLocks/>
          </p:cNvCxnSpPr>
          <p:nvPr/>
        </p:nvCxnSpPr>
        <p:spPr>
          <a:xfrm flipH="1">
            <a:off x="5131706" y="2435038"/>
            <a:ext cx="1129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0793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69829-DC41-A9C9-C8E1-B6BF4A8F3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0A7781-FC6B-5AA9-C416-F967ADD94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Delegate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0B9CF6-663E-E9C4-FACF-7A2455DC4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126"/>
            <a:ext cx="10515600" cy="16281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b="0" i="0" dirty="0">
                <a:solidFill>
                  <a:srgbClr val="1A1918"/>
                </a:solidFill>
                <a:effectLst/>
                <a:highlight>
                  <a:srgbClr val="FFFFFF"/>
                </a:highlight>
                <a:latin typeface="+mn-ea"/>
              </a:rPr>
              <a:t>Invoke()</a:t>
            </a:r>
          </a:p>
          <a:p>
            <a:pPr lvl="1">
              <a:lnSpc>
                <a:spcPct val="100000"/>
              </a:lnSpc>
            </a:pPr>
            <a:r>
              <a:rPr lang="ko-KR" altLang="en-US" dirty="0">
                <a:solidFill>
                  <a:srgbClr val="1A1918"/>
                </a:solidFill>
                <a:highlight>
                  <a:srgbClr val="FFFFFF"/>
                </a:highlight>
                <a:latin typeface="+mn-ea"/>
              </a:rPr>
              <a:t>다른 스레드에서 </a:t>
            </a:r>
            <a:r>
              <a:rPr lang="en-US" altLang="ko-KR" dirty="0">
                <a:solidFill>
                  <a:srgbClr val="1A1918"/>
                </a:solidFill>
                <a:highlight>
                  <a:srgbClr val="FFFFFF"/>
                </a:highlight>
                <a:latin typeface="+mn-ea"/>
              </a:rPr>
              <a:t>UI </a:t>
            </a:r>
            <a:r>
              <a:rPr lang="ko-KR" altLang="en-US" dirty="0">
                <a:solidFill>
                  <a:srgbClr val="1A1918"/>
                </a:solidFill>
                <a:highlight>
                  <a:srgbClr val="FFFFFF"/>
                </a:highlight>
                <a:latin typeface="+mn-ea"/>
              </a:rPr>
              <a:t>스레드의 컨트롤</a:t>
            </a:r>
            <a:r>
              <a:rPr lang="en-US" altLang="ko-KR" dirty="0">
                <a:solidFill>
                  <a:srgbClr val="1A1918"/>
                </a:solidFill>
                <a:highlight>
                  <a:srgbClr val="FFFFFF"/>
                </a:highlight>
                <a:latin typeface="+mn-ea"/>
              </a:rPr>
              <a:t>(</a:t>
            </a:r>
            <a:r>
              <a:rPr lang="ko-KR" altLang="en-US" dirty="0">
                <a:solidFill>
                  <a:srgbClr val="1A1918"/>
                </a:solidFill>
                <a:highlight>
                  <a:srgbClr val="FFFFFF"/>
                </a:highlight>
                <a:latin typeface="+mn-ea"/>
              </a:rPr>
              <a:t>버튼</a:t>
            </a:r>
            <a:r>
              <a:rPr lang="en-US" altLang="ko-KR" dirty="0">
                <a:solidFill>
                  <a:srgbClr val="1A1918"/>
                </a:solidFill>
                <a:highlight>
                  <a:srgbClr val="FFFFFF"/>
                </a:highlight>
                <a:latin typeface="+mn-ea"/>
              </a:rPr>
              <a:t>, </a:t>
            </a:r>
            <a:r>
              <a:rPr lang="ko-KR" altLang="en-US" dirty="0">
                <a:solidFill>
                  <a:srgbClr val="1A1918"/>
                </a:solidFill>
                <a:highlight>
                  <a:srgbClr val="FFFFFF"/>
                </a:highlight>
                <a:latin typeface="+mn-ea"/>
              </a:rPr>
              <a:t>텍스트 박스 등</a:t>
            </a:r>
            <a:r>
              <a:rPr lang="en-US" altLang="ko-KR" dirty="0">
                <a:solidFill>
                  <a:srgbClr val="1A1918"/>
                </a:solidFill>
                <a:highlight>
                  <a:srgbClr val="FFFFFF"/>
                </a:highlight>
                <a:latin typeface="+mn-ea"/>
              </a:rPr>
              <a:t>)</a:t>
            </a:r>
            <a:r>
              <a:rPr lang="ko-KR" altLang="en-US" dirty="0">
                <a:solidFill>
                  <a:srgbClr val="1A1918"/>
                </a:solidFill>
                <a:highlight>
                  <a:srgbClr val="FFFFFF"/>
                </a:highlight>
                <a:latin typeface="+mn-ea"/>
              </a:rPr>
              <a:t>을 접근 할 때 사용</a:t>
            </a:r>
            <a:endParaRPr lang="en-US" altLang="ko-KR" dirty="0">
              <a:solidFill>
                <a:srgbClr val="1A1918"/>
              </a:solidFill>
              <a:highlight>
                <a:srgbClr val="FFFFFF"/>
              </a:highlight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en-US" altLang="ko-KR" b="0" i="0" dirty="0">
                <a:solidFill>
                  <a:srgbClr val="1A1918"/>
                </a:solidFill>
                <a:effectLst/>
                <a:highlight>
                  <a:srgbClr val="FFFFFF"/>
                </a:highlight>
                <a:latin typeface="+mn-ea"/>
              </a:rPr>
              <a:t>Invoke() </a:t>
            </a:r>
            <a:r>
              <a:rPr lang="ko-KR" altLang="en-US" b="0" i="0" dirty="0">
                <a:solidFill>
                  <a:srgbClr val="1A1918"/>
                </a:solidFill>
                <a:effectLst/>
                <a:highlight>
                  <a:srgbClr val="FFFFFF"/>
                </a:highlight>
                <a:latin typeface="+mn-ea"/>
              </a:rPr>
              <a:t>없이 직접 컨트롤에 접근 시 크로스 스레드 오류 발생</a:t>
            </a:r>
            <a:endParaRPr lang="en-US" altLang="ko-KR" b="0" i="0" dirty="0">
              <a:solidFill>
                <a:srgbClr val="1A1918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lvl="2"/>
            <a:endParaRPr lang="ko-KR" altLang="en-US" dirty="0">
              <a:latin typeface="+mn-ea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B59099-7027-2D9E-5FBC-A1EA56A25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E8119C-83CC-9BBA-6CD1-B0087745B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91</a:t>
            </a:fld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7FD19E7-D236-46AD-396A-8BB0DD90B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184" y="3017874"/>
            <a:ext cx="6312848" cy="35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303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922BD7-9DEA-3096-3BA5-C9641327B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Delegate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DF6B46-1AFC-FC42-BB74-D7B009DF1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하나의 대리자에 여러개의 함수를 등록하는 것도 가능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1B464D-F557-2369-D594-6ED907CEF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55144F-E42B-B8B8-1EE6-6DD688ACB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92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1A014D-3BC5-CC17-94D3-209F050F6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213" y="2279429"/>
            <a:ext cx="8680943" cy="296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7987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922BD7-9DEA-3096-3BA5-C9641327B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Delegate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1B464D-F557-2369-D594-6ED907CEF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55144F-E42B-B8B8-1EE6-6DD688ACB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93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6CED9EA-5754-BB0E-9CCB-365340E968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328"/>
          <a:stretch/>
        </p:blipFill>
        <p:spPr>
          <a:xfrm>
            <a:off x="293059" y="1865405"/>
            <a:ext cx="5935448" cy="39647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2DC3C7-3D18-7FD6-73F2-61BF1A694D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612" r="8025" b="-8170"/>
          <a:stretch/>
        </p:blipFill>
        <p:spPr>
          <a:xfrm>
            <a:off x="6439805" y="1873328"/>
            <a:ext cx="5459136" cy="23762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7D4D98A-84E1-990C-0921-1FA49E110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859" y="4432217"/>
            <a:ext cx="1877102" cy="148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7779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922BD7-9DEA-3096-3BA5-C9641327B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Delegate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DF6B46-1AFC-FC42-BB74-D7B009DF1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대리자는 함수의 매개변수로 사용될 수 있음 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1B464D-F557-2369-D594-6ED907CEF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55144F-E42B-B8B8-1EE6-6DD688ACB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94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4E1CB72-04D6-FB23-753D-91FD9C3C23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569"/>
          <a:stretch/>
        </p:blipFill>
        <p:spPr>
          <a:xfrm>
            <a:off x="647212" y="2449841"/>
            <a:ext cx="5448788" cy="22017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0C608C0-2982-D2E9-5E7A-72421BBF02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015" b="-6929"/>
          <a:stretch/>
        </p:blipFill>
        <p:spPr>
          <a:xfrm>
            <a:off x="6096000" y="2449841"/>
            <a:ext cx="5448788" cy="30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6129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0B1A84-5B55-0473-83A2-A10AD5498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5E934A-9A1D-744C-BF82-86AB9F46B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특정 알림</a:t>
            </a:r>
            <a:r>
              <a:rPr lang="en-US" altLang="ko-KR" dirty="0"/>
              <a:t>(Event)</a:t>
            </a:r>
            <a:r>
              <a:rPr lang="ko-KR" altLang="en-US" dirty="0"/>
              <a:t>을 설정하여</a:t>
            </a:r>
            <a:r>
              <a:rPr lang="en-US" altLang="ko-KR" dirty="0"/>
              <a:t>, </a:t>
            </a:r>
            <a:r>
              <a:rPr lang="ko-KR" altLang="en-US" dirty="0"/>
              <a:t>해당 알림이 발생하면 연관된 모든 메소드</a:t>
            </a:r>
            <a:r>
              <a:rPr lang="en-US" altLang="ko-KR" dirty="0"/>
              <a:t>(Event Subscriber)</a:t>
            </a:r>
            <a:r>
              <a:rPr lang="ko-KR" altLang="en-US" dirty="0"/>
              <a:t>가 일괄적으로 실행</a:t>
            </a:r>
            <a:endParaRPr lang="en-US" altLang="ko-KR" dirty="0"/>
          </a:p>
          <a:p>
            <a:pPr lvl="1"/>
            <a:r>
              <a:rPr lang="ko-KR" altLang="en-US" dirty="0"/>
              <a:t>특수한 형태의 </a:t>
            </a:r>
            <a:r>
              <a:rPr lang="en-US" altLang="ko-KR" dirty="0"/>
              <a:t>delegate</a:t>
            </a:r>
            <a:r>
              <a:rPr lang="ko-KR" altLang="en-US" dirty="0"/>
              <a:t>라고 할 수 있음</a:t>
            </a:r>
            <a:endParaRPr lang="en-US" altLang="ko-KR" dirty="0"/>
          </a:p>
          <a:p>
            <a:r>
              <a:rPr lang="en-US" altLang="ko-KR" dirty="0" err="1"/>
              <a:t>EventHandler</a:t>
            </a:r>
            <a:r>
              <a:rPr lang="en-US" altLang="ko-KR" dirty="0"/>
              <a:t> </a:t>
            </a:r>
            <a:r>
              <a:rPr lang="ko-KR" altLang="en-US" dirty="0"/>
              <a:t>라는 객체가 </a:t>
            </a:r>
            <a:r>
              <a:rPr lang="en-US" altLang="ko-KR" dirty="0"/>
              <a:t>delegate</a:t>
            </a:r>
            <a:r>
              <a:rPr lang="ko-KR" altLang="en-US" dirty="0"/>
              <a:t>의 역할을 수행</a:t>
            </a:r>
            <a:endParaRPr lang="en-US" altLang="ko-KR" dirty="0"/>
          </a:p>
          <a:p>
            <a:r>
              <a:rPr lang="en-US" altLang="ko-KR" dirty="0"/>
              <a:t>delegate</a:t>
            </a:r>
            <a:r>
              <a:rPr lang="ko-KR" altLang="en-US" dirty="0"/>
              <a:t>와 다르게 주로 클래스 내부에 선언</a:t>
            </a:r>
            <a:endParaRPr lang="en-US" altLang="ko-KR" dirty="0"/>
          </a:p>
          <a:p>
            <a:r>
              <a:rPr lang="en-US" altLang="ko-KR" dirty="0" err="1"/>
              <a:t>WinForm</a:t>
            </a:r>
            <a:r>
              <a:rPr lang="en-US" altLang="ko-KR" dirty="0"/>
              <a:t>, WPF </a:t>
            </a:r>
            <a:r>
              <a:rPr lang="ko-KR" altLang="en-US" dirty="0"/>
              <a:t>등에서</a:t>
            </a:r>
            <a:r>
              <a:rPr lang="en-US" altLang="ko-KR" dirty="0"/>
              <a:t> </a:t>
            </a:r>
            <a:r>
              <a:rPr lang="ko-KR" altLang="en-US" dirty="0"/>
              <a:t>마우스 클릭</a:t>
            </a:r>
            <a:r>
              <a:rPr lang="en-US" altLang="ko-KR" dirty="0"/>
              <a:t>, </a:t>
            </a:r>
            <a:r>
              <a:rPr lang="ko-KR" altLang="en-US" dirty="0"/>
              <a:t>마우스 오버</a:t>
            </a:r>
            <a:r>
              <a:rPr lang="en-US" altLang="ko-KR" dirty="0"/>
              <a:t>, </a:t>
            </a:r>
            <a:r>
              <a:rPr lang="ko-KR" altLang="en-US" dirty="0"/>
              <a:t>마우스 아웃</a:t>
            </a:r>
            <a:r>
              <a:rPr lang="en-US" altLang="ko-KR" dirty="0"/>
              <a:t>, </a:t>
            </a:r>
            <a:r>
              <a:rPr lang="ko-KR" altLang="en-US" dirty="0"/>
              <a:t>키보드 입력 등 모두 </a:t>
            </a:r>
            <a:r>
              <a:rPr lang="en-US" altLang="ko-KR" dirty="0"/>
              <a:t>Event</a:t>
            </a:r>
            <a:r>
              <a:rPr lang="ko-KR" altLang="en-US" dirty="0"/>
              <a:t>에 해당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7D0122-15AC-1ACA-490A-D9348D156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AE95121-1B7F-7E46-C67F-9D95FA3DA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68611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0B1A84-5B55-0473-83A2-A10AD5498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Event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7D0122-15AC-1ACA-490A-D9348D156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AE95121-1B7F-7E46-C67F-9D95FA3DA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96</a:t>
            </a:fld>
            <a:endParaRPr lang="ko-KR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46475F9-AAAA-20E0-758D-1A9AD824B7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4411" y="1690688"/>
            <a:ext cx="4282257" cy="2640355"/>
          </a:xfr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CEE880C-2793-BBB6-A2A7-422568FD70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659"/>
          <a:stretch/>
        </p:blipFill>
        <p:spPr>
          <a:xfrm>
            <a:off x="5595896" y="1690688"/>
            <a:ext cx="5478676" cy="461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827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0B1A84-5B55-0473-83A2-A10AD5498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Delegate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C4DAB44-D872-E5F7-0E82-6712DBBB8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Delegate</a:t>
            </a:r>
            <a:r>
              <a:rPr lang="ko-KR" altLang="en-US" dirty="0"/>
              <a:t>를 사용하여 </a:t>
            </a:r>
            <a:r>
              <a:rPr lang="en-US" altLang="ko-KR" dirty="0"/>
              <a:t>Event </a:t>
            </a:r>
            <a:r>
              <a:rPr lang="ko-KR" altLang="en-US" dirty="0"/>
              <a:t>시스템을 구현하기</a:t>
            </a:r>
            <a:endParaRPr lang="en-US" altLang="ko-KR" dirty="0"/>
          </a:p>
          <a:p>
            <a:r>
              <a:rPr lang="en-US" altLang="ko-KR" dirty="0" err="1"/>
              <a:t>EventDelegate</a:t>
            </a:r>
            <a:r>
              <a:rPr lang="ko-KR" altLang="en-US" dirty="0"/>
              <a:t>라는 이름의 </a:t>
            </a:r>
            <a:r>
              <a:rPr lang="en-US" altLang="ko-KR" dirty="0"/>
              <a:t>delegate</a:t>
            </a:r>
            <a:r>
              <a:rPr lang="ko-KR" altLang="en-US" dirty="0"/>
              <a:t>를 선언</a:t>
            </a:r>
            <a:endParaRPr lang="en-US" altLang="ko-KR" dirty="0"/>
          </a:p>
          <a:p>
            <a:r>
              <a:rPr lang="en-US" altLang="ko-KR" dirty="0" err="1"/>
              <a:t>EventManager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1"/>
            <a:r>
              <a:rPr lang="en-US" altLang="ko-KR" dirty="0"/>
              <a:t>Event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en-US" altLang="ko-KR" dirty="0" err="1"/>
              <a:t>EventDelegate</a:t>
            </a:r>
            <a:r>
              <a:rPr lang="ko-KR" altLang="en-US" dirty="0"/>
              <a:t>가 각각 </a:t>
            </a:r>
            <a:r>
              <a:rPr lang="en-US" altLang="ko-KR" dirty="0"/>
              <a:t>Key, Value</a:t>
            </a:r>
            <a:r>
              <a:rPr lang="ko-KR" altLang="en-US" dirty="0"/>
              <a:t>로 된 </a:t>
            </a:r>
            <a:r>
              <a:rPr lang="en-US" altLang="ko-KR" dirty="0"/>
              <a:t>Dictionary </a:t>
            </a:r>
            <a:r>
              <a:rPr lang="ko-KR" altLang="en-US" dirty="0"/>
              <a:t>포함</a:t>
            </a:r>
            <a:endParaRPr lang="en-US" altLang="ko-KR" dirty="0"/>
          </a:p>
          <a:p>
            <a:pPr lvl="1"/>
            <a:r>
              <a:rPr lang="ko-KR" altLang="en-US" dirty="0"/>
              <a:t>이벤트 등록 메소드에서는 </a:t>
            </a:r>
            <a:r>
              <a:rPr lang="en-US" altLang="ko-KR" dirty="0"/>
              <a:t>Dictionary</a:t>
            </a:r>
            <a:r>
              <a:rPr lang="ko-KR" altLang="en-US" dirty="0"/>
              <a:t>에 이벤트를 추가</a:t>
            </a:r>
            <a:endParaRPr lang="en-US" altLang="ko-KR" dirty="0"/>
          </a:p>
          <a:p>
            <a:pPr lvl="1"/>
            <a:r>
              <a:rPr lang="ko-KR" altLang="en-US" dirty="0"/>
              <a:t>이벤트 삭제 메소드에서는 </a:t>
            </a:r>
            <a:r>
              <a:rPr lang="en-US" altLang="ko-KR" dirty="0"/>
              <a:t>Dictionary</a:t>
            </a:r>
            <a:r>
              <a:rPr lang="ko-KR" altLang="en-US" dirty="0"/>
              <a:t>에서 이벤트를 제거</a:t>
            </a:r>
            <a:endParaRPr lang="en-US" altLang="ko-KR" dirty="0"/>
          </a:p>
          <a:p>
            <a:pPr lvl="1"/>
            <a:r>
              <a:rPr lang="ko-KR" altLang="en-US" dirty="0"/>
              <a:t>이벤트 실행 메소드에서는 </a:t>
            </a:r>
            <a:r>
              <a:rPr lang="en-US" altLang="ko-KR" dirty="0"/>
              <a:t>Dictionary </a:t>
            </a:r>
            <a:r>
              <a:rPr lang="ko-KR" altLang="en-US" dirty="0"/>
              <a:t>안에 있는 이벤트를 선택하여 </a:t>
            </a:r>
            <a:r>
              <a:rPr lang="en-US" altLang="ko-KR" dirty="0"/>
              <a:t>Invoke()</a:t>
            </a:r>
          </a:p>
          <a:p>
            <a:r>
              <a:rPr lang="en-US" altLang="ko-KR" dirty="0"/>
              <a:t>Form </a:t>
            </a:r>
            <a:r>
              <a:rPr lang="ko-KR" altLang="en-US" dirty="0"/>
              <a:t>에서 </a:t>
            </a:r>
            <a:r>
              <a:rPr lang="en-US" altLang="ko-KR" dirty="0" err="1"/>
              <a:t>EventManager</a:t>
            </a:r>
            <a:r>
              <a:rPr lang="en-US" altLang="ko-KR" dirty="0"/>
              <a:t> </a:t>
            </a:r>
            <a:r>
              <a:rPr lang="ko-KR" altLang="en-US" dirty="0"/>
              <a:t>클래스의 인스턴스를 생성하고 </a:t>
            </a:r>
            <a:r>
              <a:rPr lang="en-US" altLang="ko-KR" dirty="0"/>
              <a:t>Form</a:t>
            </a:r>
            <a:r>
              <a:rPr lang="ko-KR" altLang="en-US" dirty="0"/>
              <a:t>의 메소드들을 이름과 함께 </a:t>
            </a:r>
            <a:r>
              <a:rPr lang="en-US" altLang="ko-KR" dirty="0" err="1"/>
              <a:t>EventManager</a:t>
            </a:r>
            <a:r>
              <a:rPr lang="ko-KR" altLang="en-US" dirty="0"/>
              <a:t>에 등록</a:t>
            </a:r>
            <a:endParaRPr lang="en-US" altLang="ko-KR" dirty="0"/>
          </a:p>
          <a:p>
            <a:r>
              <a:rPr lang="en-US" altLang="ko-KR" dirty="0"/>
              <a:t>Push</a:t>
            </a:r>
            <a:r>
              <a:rPr lang="ko-KR" altLang="en-US" dirty="0"/>
              <a:t> 후 </a:t>
            </a:r>
            <a:r>
              <a:rPr lang="en-US" altLang="ko-KR" dirty="0"/>
              <a:t>GitHub Repo. URL</a:t>
            </a:r>
            <a:r>
              <a:rPr lang="ko-KR" altLang="en-US" dirty="0"/>
              <a:t>을 </a:t>
            </a:r>
            <a:r>
              <a:rPr lang="ko-KR" altLang="en-US" dirty="0" err="1"/>
              <a:t>슬랙</a:t>
            </a:r>
            <a:r>
              <a:rPr lang="ko-KR" altLang="en-US" dirty="0"/>
              <a:t> 댓글로 제출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7D0122-15AC-1ACA-490A-D9348D156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AE95121-1B7F-7E46-C67F-9D95FA3DA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3405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606A74-2FB0-9E4F-3F16-3E62F6ACA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Task,</a:t>
            </a:r>
            <a:r>
              <a:rPr lang="ko-KR" altLang="en-US" dirty="0"/>
              <a:t> </a:t>
            </a:r>
            <a:r>
              <a:rPr lang="en-US" altLang="ko-KR" dirty="0"/>
              <a:t>async, await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5DA883-2783-8D24-8239-06CDF9B04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간편하게 </a:t>
            </a:r>
            <a:r>
              <a:rPr lang="ko-KR" altLang="en-US" dirty="0" err="1"/>
              <a:t>멀티스레드를</a:t>
            </a:r>
            <a:r>
              <a:rPr lang="ko-KR" altLang="en-US" dirty="0"/>
              <a:t> 구현하기 위한 기능</a:t>
            </a:r>
            <a:endParaRPr lang="en-US" altLang="ko-KR" dirty="0"/>
          </a:p>
          <a:p>
            <a:r>
              <a:rPr lang="en-US" altLang="ko-KR" dirty="0">
                <a:solidFill>
                  <a:srgbClr val="7030A0"/>
                </a:solidFill>
              </a:rPr>
              <a:t>Task, Task&lt;T&gt;</a:t>
            </a:r>
          </a:p>
          <a:p>
            <a:pPr lvl="1"/>
            <a:r>
              <a:rPr lang="ko-KR" altLang="en-US" dirty="0"/>
              <a:t>비동기 작업을 나타내는 객체 </a:t>
            </a:r>
            <a:endParaRPr lang="en-US" altLang="ko-KR" dirty="0"/>
          </a:p>
          <a:p>
            <a:pPr lvl="1"/>
            <a:r>
              <a:rPr lang="ko-KR" altLang="en-US" dirty="0"/>
              <a:t>비동기 작업의 완료</a:t>
            </a:r>
            <a:r>
              <a:rPr lang="en-US" altLang="ko-KR" dirty="0"/>
              <a:t>, </a:t>
            </a:r>
            <a:r>
              <a:rPr lang="ko-KR" altLang="en-US" dirty="0"/>
              <a:t>실행</a:t>
            </a:r>
            <a:r>
              <a:rPr lang="en-US" altLang="ko-KR" dirty="0"/>
              <a:t>, </a:t>
            </a:r>
            <a:r>
              <a:rPr lang="ko-KR" altLang="en-US" dirty="0"/>
              <a:t>또는 함수 실행 결과를 반환하는 역할을 수행</a:t>
            </a:r>
            <a:endParaRPr lang="en-US" altLang="ko-KR" dirty="0"/>
          </a:p>
          <a:p>
            <a:r>
              <a:rPr lang="en-US" altLang="ko-KR" dirty="0">
                <a:solidFill>
                  <a:srgbClr val="7030A0"/>
                </a:solidFill>
              </a:rPr>
              <a:t>async</a:t>
            </a:r>
          </a:p>
          <a:p>
            <a:pPr lvl="1"/>
            <a:r>
              <a:rPr lang="ko-KR" altLang="en-US" dirty="0"/>
              <a:t>메소드 선언 앞에 </a:t>
            </a:r>
            <a:r>
              <a:rPr lang="en-US" altLang="ko-KR" dirty="0"/>
              <a:t>async</a:t>
            </a:r>
            <a:r>
              <a:rPr lang="ko-KR" altLang="en-US" dirty="0"/>
              <a:t>가 있다면 비동기로 실행이 가능한 메소드</a:t>
            </a:r>
            <a:endParaRPr lang="en-US" altLang="ko-KR" dirty="0"/>
          </a:p>
          <a:p>
            <a:pPr lvl="1"/>
            <a:r>
              <a:rPr lang="en-US" altLang="ko-KR" dirty="0"/>
              <a:t>void,</a:t>
            </a:r>
            <a:r>
              <a:rPr lang="ko-KR" altLang="en-US" dirty="0"/>
              <a:t> </a:t>
            </a:r>
            <a:r>
              <a:rPr lang="en-US" altLang="ko-KR" dirty="0"/>
              <a:t>Task </a:t>
            </a:r>
            <a:r>
              <a:rPr lang="ko-KR" altLang="en-US" dirty="0"/>
              <a:t>또는 </a:t>
            </a:r>
            <a:r>
              <a:rPr lang="en-US" altLang="ko-KR" dirty="0"/>
              <a:t>Task&lt;T&gt;</a:t>
            </a:r>
            <a:r>
              <a:rPr lang="ko-KR" altLang="en-US" dirty="0"/>
              <a:t> 만 반환할 수 있으나</a:t>
            </a:r>
            <a:r>
              <a:rPr lang="en-US" altLang="ko-KR" dirty="0"/>
              <a:t>, void </a:t>
            </a:r>
            <a:r>
              <a:rPr lang="ko-KR" altLang="en-US" dirty="0"/>
              <a:t>반환 시 호출하는 쪽에서 비동기 처리가 불가능</a:t>
            </a:r>
            <a:endParaRPr lang="en-US" altLang="ko-KR" dirty="0"/>
          </a:p>
          <a:p>
            <a:pPr lvl="1"/>
            <a:r>
              <a:rPr lang="en-US" altLang="ko-KR" dirty="0"/>
              <a:t>await</a:t>
            </a:r>
            <a:r>
              <a:rPr lang="ko-KR" altLang="en-US" dirty="0"/>
              <a:t>을 통해 호출되어야 비동기로 작동함</a:t>
            </a:r>
            <a:endParaRPr lang="en-US" altLang="ko-KR" dirty="0"/>
          </a:p>
          <a:p>
            <a:r>
              <a:rPr lang="en-US" altLang="ko-KR" dirty="0">
                <a:solidFill>
                  <a:srgbClr val="7030A0"/>
                </a:solidFill>
              </a:rPr>
              <a:t>await</a:t>
            </a:r>
          </a:p>
          <a:p>
            <a:pPr lvl="1"/>
            <a:r>
              <a:rPr lang="ko-KR" altLang="en-US" dirty="0"/>
              <a:t>작업이 끝나기를 기다리지만 스레드를 멈추지는 않음</a:t>
            </a:r>
            <a:endParaRPr lang="en-US" altLang="ko-KR" dirty="0"/>
          </a:p>
          <a:p>
            <a:pPr lvl="1"/>
            <a:r>
              <a:rPr lang="en-US" altLang="ko-KR" dirty="0"/>
              <a:t>Task </a:t>
            </a:r>
            <a:r>
              <a:rPr lang="ko-KR" altLang="en-US" dirty="0"/>
              <a:t>또는 </a:t>
            </a:r>
            <a:r>
              <a:rPr lang="en-US" altLang="ko-KR" dirty="0"/>
              <a:t>Task&lt;T&gt; </a:t>
            </a:r>
            <a:r>
              <a:rPr lang="ko-KR" altLang="en-US" dirty="0"/>
              <a:t>반환 하는 메소드만 기다리를 수 있음</a:t>
            </a:r>
            <a:endParaRPr lang="en-US" altLang="ko-KR" dirty="0"/>
          </a:p>
          <a:p>
            <a:pPr lvl="1"/>
            <a:r>
              <a:rPr lang="en-US" altLang="ko-KR" dirty="0"/>
              <a:t>async</a:t>
            </a:r>
            <a:r>
              <a:rPr lang="ko-KR" altLang="en-US" dirty="0"/>
              <a:t>로 선언된 메소드에서만 사용 가능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1A0B5D-5DF4-6CB9-289C-2D649459A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4F82B20-D072-9F06-A957-5C22536AA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2867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C6C1A-8885-7707-5BDA-1D7F3FC5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Task,</a:t>
            </a:r>
            <a:r>
              <a:rPr lang="ko-KR" altLang="en-US" dirty="0"/>
              <a:t> </a:t>
            </a:r>
            <a:r>
              <a:rPr lang="en-US" altLang="ko-KR" dirty="0"/>
              <a:t>async, await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CC2138-5315-485F-2AE8-F00FB04D6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async</a:t>
            </a:r>
            <a:r>
              <a:rPr lang="ko-KR" altLang="en-US" dirty="0"/>
              <a:t>로 선언되고 </a:t>
            </a:r>
            <a:r>
              <a:rPr lang="en-US" altLang="ko-KR" dirty="0"/>
              <a:t>Task</a:t>
            </a:r>
            <a:r>
              <a:rPr lang="ko-KR" altLang="en-US" dirty="0"/>
              <a:t>를 반환하는 메소드를 </a:t>
            </a:r>
            <a:r>
              <a:rPr lang="en-US" altLang="ko-KR" dirty="0"/>
              <a:t>async</a:t>
            </a:r>
            <a:r>
              <a:rPr lang="ko-KR" altLang="en-US" dirty="0"/>
              <a:t>로 선언된 다른 메소드에서 </a:t>
            </a:r>
            <a:r>
              <a:rPr lang="en-US" altLang="ko-KR" dirty="0"/>
              <a:t>await</a:t>
            </a:r>
            <a:r>
              <a:rPr lang="ko-KR" altLang="en-US" dirty="0"/>
              <a:t>으로 호출해서 사용하는 것이 기본적인 사용법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09CBF7-DAF3-CCAA-55D3-59D306FF0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2025-01-09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56E5B1F-2729-DFB7-A230-1CE20BB38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99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159D7F0-B87D-AE62-1321-17F7020E4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18" y="2962358"/>
            <a:ext cx="4220164" cy="24387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E5E2A98-D860-61C5-4330-A1F049F57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043" y="2962358"/>
            <a:ext cx="7039957" cy="7525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50D214-6EF4-5480-D065-633511BAECE4}"/>
              </a:ext>
            </a:extLst>
          </p:cNvPr>
          <p:cNvSpPr txBox="1"/>
          <p:nvPr/>
        </p:nvSpPr>
        <p:spPr>
          <a:xfrm>
            <a:off x="5152043" y="4001294"/>
            <a:ext cx="6571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 await</a:t>
            </a:r>
            <a:r>
              <a:rPr lang="ko-KR" altLang="en-US" dirty="0"/>
              <a:t>을 사용하기 위해 호출하는 쪽도 </a:t>
            </a:r>
            <a:r>
              <a:rPr lang="en-US" altLang="ko-KR" dirty="0"/>
              <a:t>async</a:t>
            </a:r>
            <a:r>
              <a:rPr lang="ko-KR" altLang="en-US" dirty="0"/>
              <a:t>로 선언돼야 함</a:t>
            </a:r>
            <a:endParaRPr lang="en-US" altLang="ko-KR" dirty="0"/>
          </a:p>
          <a:p>
            <a:r>
              <a:rPr lang="en-US" altLang="ko-KR" dirty="0"/>
              <a:t>* AsyncOperation3()</a:t>
            </a:r>
            <a:r>
              <a:rPr lang="ko-KR" altLang="en-US" dirty="0"/>
              <a:t>가 끝나기를 기다리지만 스레드를 멈추지는 않음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3352E6-56C5-4954-02B3-A79BEC2FA9ED}"/>
              </a:ext>
            </a:extLst>
          </p:cNvPr>
          <p:cNvSpPr/>
          <p:nvPr/>
        </p:nvSpPr>
        <p:spPr>
          <a:xfrm>
            <a:off x="6011776" y="2962358"/>
            <a:ext cx="653716" cy="23804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451428"/>
      </p:ext>
    </p:extLst>
  </p:cSld>
  <p:clrMapOvr>
    <a:masterClrMapping/>
  </p:clrMapOvr>
</p:sld>
</file>

<file path=ppt/theme/theme1.xml><?xml version="1.0" encoding="utf-8"?>
<a:theme xmlns:a="http://schemas.openxmlformats.org/drawingml/2006/main" name="코딩온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4">
      <a:majorFont>
        <a:latin typeface="AppleSDGothicNeoH00"/>
        <a:ea typeface="AppleSDGothicNeoH00"/>
        <a:cs typeface=""/>
      </a:majorFont>
      <a:minorFont>
        <a:latin typeface="AppleSDGothicNeoB00"/>
        <a:ea typeface="AppleSDGothicNeoB0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2_Table_form.pptx" id="{2AAAD8C5-45B4-4401-8A6D-D767585F442D}" vid="{6C13ED7D-2711-4F90-B94D-5F82A1624D9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8030</TotalTime>
  <Words>4001</Words>
  <Application>Microsoft Office PowerPoint</Application>
  <PresentationFormat>와이드스크린</PresentationFormat>
  <Paragraphs>819</Paragraphs>
  <Slides>104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104</vt:i4>
      </vt:variant>
    </vt:vector>
  </HeadingPairs>
  <TitlesOfParts>
    <vt:vector size="111" baseType="lpstr">
      <vt:lpstr>AppleSDGothicNeoH00</vt:lpstr>
      <vt:lpstr>맑은 고딕</vt:lpstr>
      <vt:lpstr>Cascadia Mono</vt:lpstr>
      <vt:lpstr>나눔바른고딕</vt:lpstr>
      <vt:lpstr>AppleSDGothicNeoB00</vt:lpstr>
      <vt:lpstr>Arial</vt:lpstr>
      <vt:lpstr>코딩온템플릿</vt:lpstr>
      <vt:lpstr>    x</vt:lpstr>
      <vt:lpstr>C# 심화 문법</vt:lpstr>
      <vt:lpstr>구조체</vt:lpstr>
      <vt:lpstr>구조체</vt:lpstr>
      <vt:lpstr>구조체</vt:lpstr>
      <vt:lpstr>구조체</vt:lpstr>
      <vt:lpstr>화살표 함수(람다식) =&gt;</vt:lpstr>
      <vt:lpstr>화살표 함수(람다식) =&gt;</vt:lpstr>
      <vt:lpstr>실습. 계산기 코드 개선</vt:lpstr>
      <vt:lpstr>객체지향 프로그래밍 </vt:lpstr>
      <vt:lpstr>객체지향 프로그래밍 </vt:lpstr>
      <vt:lpstr>객체지향 프로그래밍 </vt:lpstr>
      <vt:lpstr>객체지향 프로그래밍 </vt:lpstr>
      <vt:lpstr>객체지향 프로그래밍 </vt:lpstr>
      <vt:lpstr>실습. 객체지향 프로그래밍</vt:lpstr>
      <vt:lpstr>클래스</vt:lpstr>
      <vt:lpstr>클래스</vt:lpstr>
      <vt:lpstr>접근 제어</vt:lpstr>
      <vt:lpstr>접근 제어</vt:lpstr>
      <vt:lpstr>구조체와 차이점</vt:lpstr>
      <vt:lpstr>네임스페이스</vt:lpstr>
      <vt:lpstr>네임스페이스</vt:lpstr>
      <vt:lpstr>클래스 생성자</vt:lpstr>
      <vt:lpstr>클래스 생성자</vt:lpstr>
      <vt:lpstr>클래스 소멸자</vt:lpstr>
      <vt:lpstr>클래스 생성자/소멸자</vt:lpstr>
      <vt:lpstr>partial 클래스</vt:lpstr>
      <vt:lpstr>속성(Property) </vt:lpstr>
      <vt:lpstr>속성(Property) </vt:lpstr>
      <vt:lpstr>실습. 클래스</vt:lpstr>
      <vt:lpstr>클래스 상속</vt:lpstr>
      <vt:lpstr>클래스 상속</vt:lpstr>
      <vt:lpstr>클래스 다이어그램 (UML)</vt:lpstr>
      <vt:lpstr>실습. 클래스 상속 설계</vt:lpstr>
      <vt:lpstr>클래스 상속</vt:lpstr>
      <vt:lpstr>클래스 상속</vt:lpstr>
      <vt:lpstr>클래스 상속</vt:lpstr>
      <vt:lpstr>클래스 상속</vt:lpstr>
      <vt:lpstr>클래스 상속</vt:lpstr>
      <vt:lpstr>클래스 상속</vt:lpstr>
      <vt:lpstr>업캐스팅 (다형성)</vt:lpstr>
      <vt:lpstr>업캐스팅 (다형성)</vt:lpstr>
      <vt:lpstr>업캐스팅 (다형성)</vt:lpstr>
      <vt:lpstr>실습. 클래스 상속</vt:lpstr>
      <vt:lpstr>메소드 오버로드</vt:lpstr>
      <vt:lpstr>메소드 오버라이드</vt:lpstr>
      <vt:lpstr>가상 메소드</vt:lpstr>
      <vt:lpstr>오버라이드 방지 </vt:lpstr>
      <vt:lpstr>인터페이스</vt:lpstr>
      <vt:lpstr>인터페이스</vt:lpstr>
      <vt:lpstr>실습. 오버라이딩, 오버로딩</vt:lpstr>
      <vt:lpstr>정적 메소드, 필드 static</vt:lpstr>
      <vt:lpstr>값의 참조 ref, out</vt:lpstr>
      <vt:lpstr>값의 참조 ref, out</vt:lpstr>
      <vt:lpstr>값의 참조 ref, out</vt:lpstr>
      <vt:lpstr>값의 참조 ref, out</vt:lpstr>
      <vt:lpstr>실습. 값의 참조</vt:lpstr>
      <vt:lpstr>예외처리문 </vt:lpstr>
      <vt:lpstr>예외처리문</vt:lpstr>
      <vt:lpstr>예외처리문</vt:lpstr>
      <vt:lpstr>실습. 예외처리</vt:lpstr>
      <vt:lpstr>컬렉션</vt:lpstr>
      <vt:lpstr>컬렉션 - Array</vt:lpstr>
      <vt:lpstr>컬렉션 - Stack</vt:lpstr>
      <vt:lpstr>컬렉션 - Stack</vt:lpstr>
      <vt:lpstr>컬렉션 - Queue</vt:lpstr>
      <vt:lpstr>컬렉션 - Hashtable</vt:lpstr>
      <vt:lpstr>제네릭 컬렉션</vt:lpstr>
      <vt:lpstr>제네릭 컬렉션 - Stack, List</vt:lpstr>
      <vt:lpstr>제네릭 컬렉션 - Dictionary</vt:lpstr>
      <vt:lpstr>제네릭 컬렉션 - Dictionary</vt:lpstr>
      <vt:lpstr>실습. 제네릭 딕셔너리</vt:lpstr>
      <vt:lpstr>멀티스레드</vt:lpstr>
      <vt:lpstr>멀티스레드</vt:lpstr>
      <vt:lpstr>멀티스레드</vt:lpstr>
      <vt:lpstr>멀티스레드</vt:lpstr>
      <vt:lpstr>멀티스레드</vt:lpstr>
      <vt:lpstr>멀티스레드</vt:lpstr>
      <vt:lpstr>BackgroundWorker</vt:lpstr>
      <vt:lpstr>BackgroundWorker</vt:lpstr>
      <vt:lpstr>BackgroundWorker</vt:lpstr>
      <vt:lpstr>실습. BackgroundWorker</vt:lpstr>
      <vt:lpstr>Thread</vt:lpstr>
      <vt:lpstr>Thread</vt:lpstr>
      <vt:lpstr>Thread - lock</vt:lpstr>
      <vt:lpstr>멀티스레드 - lock</vt:lpstr>
      <vt:lpstr>멀티스레드 – 주의사항!</vt:lpstr>
      <vt:lpstr>실습. 멀티스레드 레이스</vt:lpstr>
      <vt:lpstr>Delegate</vt:lpstr>
      <vt:lpstr>Delegate</vt:lpstr>
      <vt:lpstr>Delegate</vt:lpstr>
      <vt:lpstr>Delegate</vt:lpstr>
      <vt:lpstr>Delegate</vt:lpstr>
      <vt:lpstr>Delegate</vt:lpstr>
      <vt:lpstr>Event</vt:lpstr>
      <vt:lpstr>Event</vt:lpstr>
      <vt:lpstr>실습. Delegate</vt:lpstr>
      <vt:lpstr>Task, async, await</vt:lpstr>
      <vt:lpstr>Task, async, await</vt:lpstr>
      <vt:lpstr>Task, async, await</vt:lpstr>
      <vt:lpstr>Task, async, await</vt:lpstr>
      <vt:lpstr>Task, async, await</vt:lpstr>
      <vt:lpstr>Task, async, await</vt:lpstr>
      <vt:lpstr>실습. async, await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김규리</dc:creator>
  <cp:lastModifiedBy>석화 정</cp:lastModifiedBy>
  <cp:revision>1442</cp:revision>
  <dcterms:created xsi:type="dcterms:W3CDTF">2022-06-26T11:10:22Z</dcterms:created>
  <dcterms:modified xsi:type="dcterms:W3CDTF">2025-01-09T08:24:55Z</dcterms:modified>
</cp:coreProperties>
</file>